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6" r:id="rId3"/>
    <p:sldId id="295" r:id="rId4"/>
    <p:sldId id="296" r:id="rId5"/>
    <p:sldId id="297" r:id="rId6"/>
    <p:sldId id="298" r:id="rId7"/>
    <p:sldId id="282" r:id="rId8"/>
    <p:sldId id="299" r:id="rId9"/>
    <p:sldId id="292" r:id="rId10"/>
    <p:sldId id="294" r:id="rId11"/>
    <p:sldId id="300" r:id="rId12"/>
    <p:sldId id="278"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 y="-1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42.wmf"/><Relationship Id="rId3" Type="http://schemas.openxmlformats.org/officeDocument/2006/relationships/image" Target="../media/image32.wmf"/><Relationship Id="rId7" Type="http://schemas.openxmlformats.org/officeDocument/2006/relationships/image" Target="../media/image36.wmf"/><Relationship Id="rId12" Type="http://schemas.openxmlformats.org/officeDocument/2006/relationships/image" Target="../media/image41.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11" Type="http://schemas.openxmlformats.org/officeDocument/2006/relationships/image" Target="../media/image40.wmf"/><Relationship Id="rId5" Type="http://schemas.openxmlformats.org/officeDocument/2006/relationships/image" Target="../media/image34.wmf"/><Relationship Id="rId15" Type="http://schemas.openxmlformats.org/officeDocument/2006/relationships/image" Target="../media/image44.wmf"/><Relationship Id="rId10" Type="http://schemas.openxmlformats.org/officeDocument/2006/relationships/image" Target="../media/image39.wmf"/><Relationship Id="rId4" Type="http://schemas.openxmlformats.org/officeDocument/2006/relationships/image" Target="../media/image33.wmf"/><Relationship Id="rId9" Type="http://schemas.openxmlformats.org/officeDocument/2006/relationships/image" Target="../media/image38.wmf"/><Relationship Id="rId14"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46.wmf"/><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A3B1A-EA24-4C0A-8FCC-8626C11658FD}" type="datetimeFigureOut">
              <a:rPr lang="en-CA" smtClean="0"/>
              <a:t>2020-09-14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C30D-2271-472A-ACC0-9C000EA39797}" type="slidenum">
              <a:rPr lang="en-CA" smtClean="0"/>
              <a:t>‹#›</a:t>
            </a:fld>
            <a:endParaRPr lang="en-CA"/>
          </a:p>
        </p:txBody>
      </p:sp>
    </p:spTree>
    <p:extLst>
      <p:ext uri="{BB962C8B-B14F-4D97-AF65-F5344CB8AC3E}">
        <p14:creationId xmlns:p14="http://schemas.microsoft.com/office/powerpoint/2010/main" val="4399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Switching between representations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Switching between representations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Bookman Old Style" panose="02050604050505020204" pitchFamily="18" charset="0"/>
              </a:defRPr>
            </a:lvl1pPr>
          </a:lstStyle>
          <a:p>
            <a:r>
              <a:rPr lang="en-CA" smtClean="0"/>
              <a:t>Switching between representations</a:t>
            </a:r>
            <a:endParaRPr lang="en-CA" i="1" dirty="0"/>
          </a:p>
        </p:txBody>
      </p:sp>
      <p:sp>
        <p:nvSpPr>
          <p:cNvPr id="6" name="Slide Number Placeholder 5"/>
          <p:cNvSpPr>
            <a:spLocks noGrp="1"/>
          </p:cNvSpPr>
          <p:nvPr>
            <p:ph type="sldNum" sz="quarter" idx="12"/>
          </p:nvPr>
        </p:nvSpPr>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Switching between representations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Switching between representations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Switching between representations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Switching between representations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Switching between representations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Switching between representations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Switching between representations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0.wav"/><Relationship Id="rId7" Type="http://schemas.openxmlformats.org/officeDocument/2006/relationships/image" Target="../media/image28.wmf"/><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slideLayout" Target="../slideLayouts/slideLayout2.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3.wmf"/><Relationship Id="rId18" Type="http://schemas.openxmlformats.org/officeDocument/2006/relationships/oleObject" Target="../embeddings/oleObject27.bin"/><Relationship Id="rId26" Type="http://schemas.openxmlformats.org/officeDocument/2006/relationships/oleObject" Target="../embeddings/oleObject31.bin"/><Relationship Id="rId3" Type="http://schemas.microsoft.com/office/2007/relationships/media" Target="../media/media11.wav"/><Relationship Id="rId21" Type="http://schemas.openxmlformats.org/officeDocument/2006/relationships/image" Target="../media/image37.wmf"/><Relationship Id="rId34" Type="http://schemas.openxmlformats.org/officeDocument/2006/relationships/oleObject" Target="../embeddings/oleObject35.bin"/><Relationship Id="rId7" Type="http://schemas.openxmlformats.org/officeDocument/2006/relationships/image" Target="../media/image30.wmf"/><Relationship Id="rId12" Type="http://schemas.openxmlformats.org/officeDocument/2006/relationships/oleObject" Target="../embeddings/oleObject24.bin"/><Relationship Id="rId17" Type="http://schemas.openxmlformats.org/officeDocument/2006/relationships/image" Target="../media/image35.wmf"/><Relationship Id="rId25" Type="http://schemas.openxmlformats.org/officeDocument/2006/relationships/image" Target="../media/image39.wmf"/><Relationship Id="rId33" Type="http://schemas.openxmlformats.org/officeDocument/2006/relationships/image" Target="../media/image43.wmf"/><Relationship Id="rId2" Type="http://schemas.openxmlformats.org/officeDocument/2006/relationships/tags" Target="../tags/tag9.xml"/><Relationship Id="rId16" Type="http://schemas.openxmlformats.org/officeDocument/2006/relationships/oleObject" Target="../embeddings/oleObject26.bin"/><Relationship Id="rId20" Type="http://schemas.openxmlformats.org/officeDocument/2006/relationships/oleObject" Target="../embeddings/oleObject28.bin"/><Relationship Id="rId29" Type="http://schemas.openxmlformats.org/officeDocument/2006/relationships/image" Target="../media/image41.wmf"/><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32.wmf"/><Relationship Id="rId24" Type="http://schemas.openxmlformats.org/officeDocument/2006/relationships/oleObject" Target="../embeddings/oleObject30.bin"/><Relationship Id="rId32" Type="http://schemas.openxmlformats.org/officeDocument/2006/relationships/oleObject" Target="../embeddings/oleObject34.bin"/><Relationship Id="rId5" Type="http://schemas.openxmlformats.org/officeDocument/2006/relationships/slideLayout" Target="../slideLayouts/slideLayout2.xml"/><Relationship Id="rId15" Type="http://schemas.openxmlformats.org/officeDocument/2006/relationships/image" Target="../media/image34.wmf"/><Relationship Id="rId23" Type="http://schemas.openxmlformats.org/officeDocument/2006/relationships/image" Target="../media/image38.wmf"/><Relationship Id="rId28" Type="http://schemas.openxmlformats.org/officeDocument/2006/relationships/oleObject" Target="../embeddings/oleObject32.bin"/><Relationship Id="rId36" Type="http://schemas.openxmlformats.org/officeDocument/2006/relationships/image" Target="../media/image8.png"/><Relationship Id="rId10" Type="http://schemas.openxmlformats.org/officeDocument/2006/relationships/oleObject" Target="../embeddings/oleObject23.bin"/><Relationship Id="rId19" Type="http://schemas.openxmlformats.org/officeDocument/2006/relationships/image" Target="../media/image36.wmf"/><Relationship Id="rId31" Type="http://schemas.openxmlformats.org/officeDocument/2006/relationships/image" Target="../media/image42.wmf"/><Relationship Id="rId4" Type="http://schemas.openxmlformats.org/officeDocument/2006/relationships/audio" Target="../media/media11.wav"/><Relationship Id="rId9" Type="http://schemas.openxmlformats.org/officeDocument/2006/relationships/image" Target="../media/image31.wmf"/><Relationship Id="rId14" Type="http://schemas.openxmlformats.org/officeDocument/2006/relationships/oleObject" Target="../embeddings/oleObject25.bin"/><Relationship Id="rId22" Type="http://schemas.openxmlformats.org/officeDocument/2006/relationships/oleObject" Target="../embeddings/oleObject29.bin"/><Relationship Id="rId27" Type="http://schemas.openxmlformats.org/officeDocument/2006/relationships/image" Target="../media/image40.wmf"/><Relationship Id="rId30" Type="http://schemas.openxmlformats.org/officeDocument/2006/relationships/oleObject" Target="../embeddings/oleObject33.bin"/><Relationship Id="rId35" Type="http://schemas.openxmlformats.org/officeDocument/2006/relationships/image" Target="../media/image44.wmf"/></Relationships>
</file>

<file path=ppt/slides/_rels/slide12.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audio" Target="../media/media12.wav"/><Relationship Id="rId7" Type="http://schemas.openxmlformats.org/officeDocument/2006/relationships/oleObject" Target="../embeddings/oleObject37.bin"/><Relationship Id="rId2" Type="http://schemas.microsoft.com/office/2007/relationships/media" Target="../media/media12.wav"/><Relationship Id="rId1" Type="http://schemas.openxmlformats.org/officeDocument/2006/relationships/vmlDrawing" Target="../drawings/vmlDrawing9.vml"/><Relationship Id="rId6" Type="http://schemas.openxmlformats.org/officeDocument/2006/relationships/image" Target="../media/image45.wmf"/><Relationship Id="rId11" Type="http://schemas.openxmlformats.org/officeDocument/2006/relationships/image" Target="../media/image8.png"/><Relationship Id="rId5" Type="http://schemas.openxmlformats.org/officeDocument/2006/relationships/oleObject" Target="../embeddings/oleObject36.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38.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1.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12.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18" Type="http://schemas.openxmlformats.org/officeDocument/2006/relationships/oleObject" Target="../embeddings/oleObject11.bin"/><Relationship Id="rId3" Type="http://schemas.microsoft.com/office/2007/relationships/media" Target="../media/media7.wav"/><Relationship Id="rId7" Type="http://schemas.openxmlformats.org/officeDocument/2006/relationships/image" Target="../media/image13.wmf"/><Relationship Id="rId12" Type="http://schemas.openxmlformats.org/officeDocument/2006/relationships/oleObject" Target="../embeddings/oleObject8.bin"/><Relationship Id="rId17" Type="http://schemas.openxmlformats.org/officeDocument/2006/relationships/image" Target="../media/image18.wmf"/><Relationship Id="rId2" Type="http://schemas.openxmlformats.org/officeDocument/2006/relationships/tags" Target="../tags/tag5.xml"/><Relationship Id="rId16" Type="http://schemas.openxmlformats.org/officeDocument/2006/relationships/oleObject" Target="../embeddings/oleObject10.bin"/><Relationship Id="rId20"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7.bin"/><Relationship Id="rId19" Type="http://schemas.openxmlformats.org/officeDocument/2006/relationships/image" Target="../media/image19.wmf"/><Relationship Id="rId4" Type="http://schemas.openxmlformats.org/officeDocument/2006/relationships/audio" Target="../media/media7.wav"/><Relationship Id="rId9" Type="http://schemas.openxmlformats.org/officeDocument/2006/relationships/image" Target="../media/image14.wmf"/><Relationship Id="rId1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20.w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4.wmf"/><Relationship Id="rId18" Type="http://schemas.openxmlformats.org/officeDocument/2006/relationships/oleObject" Target="../embeddings/oleObject19.bin"/><Relationship Id="rId3" Type="http://schemas.microsoft.com/office/2007/relationships/media" Target="../media/media9.wav"/><Relationship Id="rId7" Type="http://schemas.openxmlformats.org/officeDocument/2006/relationships/image" Target="../media/image21.wmf"/><Relationship Id="rId12" Type="http://schemas.openxmlformats.org/officeDocument/2006/relationships/oleObject" Target="../embeddings/oleObject16.bin"/><Relationship Id="rId17" Type="http://schemas.openxmlformats.org/officeDocument/2006/relationships/image" Target="../media/image26.wmf"/><Relationship Id="rId2" Type="http://schemas.openxmlformats.org/officeDocument/2006/relationships/tags" Target="../tags/tag7.xml"/><Relationship Id="rId16" Type="http://schemas.openxmlformats.org/officeDocument/2006/relationships/oleObject" Target="../embeddings/oleObject18.bin"/><Relationship Id="rId20"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5" Type="http://schemas.openxmlformats.org/officeDocument/2006/relationships/image" Target="../media/image25.wmf"/><Relationship Id="rId10" Type="http://schemas.openxmlformats.org/officeDocument/2006/relationships/oleObject" Target="../embeddings/oleObject15.bin"/><Relationship Id="rId19" Type="http://schemas.openxmlformats.org/officeDocument/2006/relationships/image" Target="../media/image27.wmf"/><Relationship Id="rId4" Type="http://schemas.openxmlformats.org/officeDocument/2006/relationships/audio" Target="../media/media9.wav"/><Relationship Id="rId9" Type="http://schemas.openxmlformats.org/officeDocument/2006/relationships/image" Target="../media/image22.wmf"/><Relationship Id="rId1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1.6.10 Three inequalities</a:t>
            </a:r>
            <a:endParaRPr lang="en-CA" dirty="0">
              <a:latin typeface="Times New Roman" panose="02020603050405020304" pitchFamily="18" charset="0"/>
            </a:endParaRPr>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237"/>
    </mc:Choice>
    <mc:Fallback>
      <p:transition spd="slow" advTm="1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Triangle inequality for complex numbers</a:t>
            </a:r>
            <a:endParaRPr lang="en-CA" dirty="0"/>
          </a:p>
        </p:txBody>
      </p:sp>
      <p:sp>
        <p:nvSpPr>
          <p:cNvPr id="3" name="Content Placeholder 2"/>
          <p:cNvSpPr>
            <a:spLocks noGrp="1"/>
          </p:cNvSpPr>
          <p:nvPr>
            <p:ph idx="1"/>
          </p:nvPr>
        </p:nvSpPr>
        <p:spPr/>
        <p:txBody>
          <a:bodyPr/>
          <a:lstStyle/>
          <a:p>
            <a:r>
              <a:rPr lang="en-US" dirty="0" smtClean="0">
                <a:solidFill>
                  <a:prstClr val="white"/>
                </a:solidFill>
                <a:latin typeface="Times New Roman" panose="02020603050405020304" pitchFamily="18" charset="0"/>
              </a:rPr>
              <a:t>The same holds for complex numbers:</a:t>
            </a:r>
          </a:p>
          <a:p>
            <a:pPr marL="0" indent="0">
              <a:buNone/>
            </a:pPr>
            <a:r>
              <a:rPr lang="en-US" dirty="0">
                <a:solidFill>
                  <a:prstClr val="white"/>
                </a:solidFill>
              </a:rPr>
              <a:t>Theorem</a:t>
            </a:r>
          </a:p>
          <a:p>
            <a:pPr marL="0" indent="0">
              <a:buNone/>
            </a:pPr>
            <a:r>
              <a:rPr lang="en-US" dirty="0">
                <a:solidFill>
                  <a:prstClr val="white"/>
                </a:solidFill>
              </a:rPr>
              <a:t>	Given </a:t>
            </a:r>
            <a:r>
              <a:rPr lang="en-US" i="1" dirty="0" smtClean="0">
                <a:solidFill>
                  <a:prstClr val="white"/>
                </a:solidFill>
                <a:latin typeface="Times New Roman" panose="02020603050405020304" pitchFamily="18" charset="0"/>
              </a:rPr>
              <a:t>w</a:t>
            </a:r>
            <a:r>
              <a:rPr lang="en-US" dirty="0" smtClean="0">
                <a:solidFill>
                  <a:prstClr val="white"/>
                </a:solidFill>
                <a:latin typeface="Times New Roman" panose="02020603050405020304" pitchFamily="18" charset="0"/>
              </a:rPr>
              <a:t> </a:t>
            </a:r>
            <a:r>
              <a:rPr lang="en-US" dirty="0">
                <a:solidFill>
                  <a:prstClr val="white"/>
                </a:solidFill>
              </a:rPr>
              <a:t>and</a:t>
            </a:r>
            <a:r>
              <a:rPr lang="en-US" i="1" dirty="0">
                <a:solidFill>
                  <a:prstClr val="white"/>
                </a:solidFill>
              </a:rPr>
              <a:t> </a:t>
            </a:r>
            <a:r>
              <a:rPr lang="en-US" i="1" dirty="0" smtClean="0">
                <a:solidFill>
                  <a:prstClr val="white"/>
                </a:solidFill>
                <a:latin typeface="Times New Roman" panose="02020603050405020304" pitchFamily="18" charset="0"/>
              </a:rPr>
              <a:t>z </a:t>
            </a:r>
            <a:r>
              <a:rPr lang="en-US" dirty="0" smtClean="0">
                <a:solidFill>
                  <a:prstClr val="white"/>
                </a:solidFill>
              </a:rPr>
              <a:t>complex, then</a:t>
            </a:r>
            <a:r>
              <a:rPr lang="en-US" dirty="0" smtClean="0">
                <a:solidFill>
                  <a:prstClr val="white"/>
                </a:solidFill>
                <a:latin typeface="Times New Roman" panose="02020603050405020304" pitchFamily="18" charset="0"/>
              </a:rPr>
              <a:t>                           .</a:t>
            </a:r>
            <a:endParaRPr lang="en-US" dirty="0" smtClean="0">
              <a:solidFill>
                <a:prstClr val="white"/>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CA" smtClean="0"/>
              <a:t>Switching between representations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588819278"/>
              </p:ext>
            </p:extLst>
          </p:nvPr>
        </p:nvGraphicFramePr>
        <p:xfrm>
          <a:off x="4811136" y="2386301"/>
          <a:ext cx="1957387" cy="488950"/>
        </p:xfrm>
        <a:graphic>
          <a:graphicData uri="http://schemas.openxmlformats.org/presentationml/2006/ole">
            <mc:AlternateContent xmlns:mc="http://schemas.openxmlformats.org/markup-compatibility/2006">
              <mc:Choice xmlns:v="urn:schemas-microsoft-com:vml" Requires="v">
                <p:oleObj spid="_x0000_s31778" name="Equation" r:id="rId6" imgW="914400" imgH="228600" progId="Equation.DSMT4">
                  <p:embed/>
                </p:oleObj>
              </mc:Choice>
              <mc:Fallback>
                <p:oleObj name="Equation" r:id="rId6" imgW="914400" imgH="228600" progId="Equation.DSMT4">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1136" y="2386301"/>
                        <a:ext cx="19573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41565291"/>
      </p:ext>
    </p:extLst>
  </p:cSld>
  <p:clrMapOvr>
    <a:masterClrMapping/>
  </p:clrMapOvr>
  <mc:AlternateContent xmlns:mc="http://schemas.openxmlformats.org/markup-compatibility/2006">
    <mc:Choice xmlns:p14="http://schemas.microsoft.com/office/powerpoint/2010/main" Requires="p14">
      <p:transition spd="slow" p14:dur="2000" advTm="23280"/>
    </mc:Choice>
    <mc:Fallback>
      <p:transition spd="slow" advTm="2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Triangle inequality for complex numbers</a:t>
            </a:r>
            <a:endParaRPr lang="en-CA" dirty="0"/>
          </a:p>
        </p:txBody>
      </p:sp>
      <p:sp>
        <p:nvSpPr>
          <p:cNvPr id="3" name="Content Placeholder 2"/>
          <p:cNvSpPr>
            <a:spLocks noGrp="1"/>
          </p:cNvSpPr>
          <p:nvPr>
            <p:ph idx="1"/>
          </p:nvPr>
        </p:nvSpPr>
        <p:spPr/>
        <p:txBody>
          <a:bodyPr/>
          <a:lstStyle/>
          <a:p>
            <a:pPr marL="0" indent="0">
              <a:buNone/>
            </a:pPr>
            <a:r>
              <a:rPr lang="en-US" dirty="0" smtClean="0">
                <a:solidFill>
                  <a:prstClr val="white"/>
                </a:solidFill>
              </a:rPr>
              <a:t>Proof:</a:t>
            </a:r>
          </a:p>
          <a:p>
            <a:pPr marL="0" indent="0">
              <a:buNone/>
            </a:pPr>
            <a:endParaRPr lang="en-US" dirty="0">
              <a:solidFill>
                <a:prstClr val="white"/>
              </a:solidFill>
            </a:endParaRPr>
          </a:p>
          <a:p>
            <a:pPr marL="0" indent="0">
              <a:buNone/>
            </a:pPr>
            <a:endParaRPr lang="en-US" dirty="0" smtClean="0">
              <a:solidFill>
                <a:prstClr val="white"/>
              </a:solidFill>
            </a:endParaRPr>
          </a:p>
          <a:p>
            <a:pPr marL="0" indent="0">
              <a:buNone/>
            </a:pPr>
            <a:endParaRPr lang="en-US" dirty="0">
              <a:solidFill>
                <a:prstClr val="white"/>
              </a:solidFill>
            </a:endParaRPr>
          </a:p>
          <a:p>
            <a:pPr marL="0" indent="0">
              <a:buNone/>
            </a:pPr>
            <a:endParaRPr lang="en-US" dirty="0" smtClean="0">
              <a:solidFill>
                <a:prstClr val="white"/>
              </a:solidFill>
            </a:endParaRPr>
          </a:p>
          <a:p>
            <a:pPr marL="0" indent="0">
              <a:buNone/>
            </a:pPr>
            <a:endParaRPr lang="en-US" dirty="0">
              <a:solidFill>
                <a:prstClr val="white"/>
              </a:solidFill>
            </a:endParaRPr>
          </a:p>
          <a:p>
            <a:pPr marL="0" indent="0">
              <a:buNone/>
            </a:pPr>
            <a:endParaRPr lang="en-US" dirty="0" smtClean="0">
              <a:solidFill>
                <a:prstClr val="white"/>
              </a:solidFill>
            </a:endParaRPr>
          </a:p>
          <a:p>
            <a:pPr marL="0" indent="0">
              <a:buNone/>
            </a:pPr>
            <a:endParaRPr lang="en-US" dirty="0">
              <a:solidFill>
                <a:prstClr val="white"/>
              </a:solidFill>
            </a:endParaRPr>
          </a:p>
          <a:p>
            <a:pPr marL="0" indent="0">
              <a:buNone/>
            </a:pPr>
            <a:endParaRPr lang="en-US" dirty="0" smtClean="0">
              <a:solidFill>
                <a:prstClr val="white"/>
              </a:solidFill>
            </a:endParaRPr>
          </a:p>
          <a:p>
            <a:pPr marL="0" indent="0">
              <a:buNone/>
            </a:pPr>
            <a:endParaRPr lang="en-US" dirty="0">
              <a:solidFill>
                <a:prstClr val="white"/>
              </a:solidFill>
            </a:endParaRPr>
          </a:p>
          <a:p>
            <a:pPr marL="0" indent="0">
              <a:buNone/>
            </a:pPr>
            <a:r>
              <a:rPr lang="en-US" dirty="0">
                <a:solidFill>
                  <a:prstClr val="white"/>
                </a:solidFill>
              </a:rPr>
              <a:t>	</a:t>
            </a:r>
            <a:r>
              <a:rPr lang="en-US" dirty="0" smtClean="0">
                <a:solidFill>
                  <a:prstClr val="white"/>
                </a:solidFill>
              </a:rPr>
              <a:t>Therefore,</a:t>
            </a:r>
          </a:p>
          <a:p>
            <a:pPr marL="0" indent="0">
              <a:buNone/>
            </a:pPr>
            <a:endParaRPr lang="en-US" sz="600" dirty="0">
              <a:solidFill>
                <a:prstClr val="white"/>
              </a:solidFill>
            </a:endParaRPr>
          </a:p>
          <a:p>
            <a:pPr marL="0" indent="0">
              <a:buNone/>
            </a:pPr>
            <a:r>
              <a:rPr lang="en-US" dirty="0" smtClean="0">
                <a:solidFill>
                  <a:prstClr val="white"/>
                </a:solidFill>
              </a:rPr>
              <a:t>	Thus,                                . </a:t>
            </a:r>
            <a:r>
              <a:rPr lang="en-US" dirty="0" smtClean="0"/>
              <a:t>▮</a:t>
            </a:r>
            <a:endParaRPr lang="en-US" dirty="0">
              <a:solidFill>
                <a:prstClr val="white"/>
              </a:solidFill>
            </a:endParaRPr>
          </a:p>
        </p:txBody>
      </p:sp>
      <p:sp>
        <p:nvSpPr>
          <p:cNvPr id="5" name="Footer Placeholder 4"/>
          <p:cNvSpPr>
            <a:spLocks noGrp="1"/>
          </p:cNvSpPr>
          <p:nvPr>
            <p:ph type="ftr" sz="quarter" idx="11"/>
          </p:nvPr>
        </p:nvSpPr>
        <p:spPr/>
        <p:txBody>
          <a:bodyPr/>
          <a:lstStyle/>
          <a:p>
            <a:r>
              <a:rPr lang="en-CA" smtClean="0"/>
              <a:t>Switching between representations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120384145"/>
              </p:ext>
            </p:extLst>
          </p:nvPr>
        </p:nvGraphicFramePr>
        <p:xfrm>
          <a:off x="2517198" y="1539731"/>
          <a:ext cx="3068638" cy="544512"/>
        </p:xfrm>
        <a:graphic>
          <a:graphicData uri="http://schemas.openxmlformats.org/presentationml/2006/ole">
            <mc:AlternateContent xmlns:mc="http://schemas.openxmlformats.org/markup-compatibility/2006">
              <mc:Choice xmlns:v="urn:schemas-microsoft-com:vml" Requires="v">
                <p:oleObj spid="_x0000_s38982" name="Equation" r:id="rId6" imgW="1434960" imgH="253800" progId="Equation.DSMT4">
                  <p:embed/>
                </p:oleObj>
              </mc:Choice>
              <mc:Fallback>
                <p:oleObj name="Equation" r:id="rId6" imgW="1434960" imgH="253800" progId="Equation.DSMT4">
                  <p:embed/>
                  <p:pic>
                    <p:nvPicPr>
                      <p:cNvPr id="0" name="Object 3"/>
                      <p:cNvPicPr>
                        <a:picLocks noChangeAspect="1" noChangeArrowheads="1"/>
                      </p:cNvPicPr>
                      <p:nvPr/>
                    </p:nvPicPr>
                    <p:blipFill>
                      <a:blip r:embed="rId7"/>
                      <a:srcRect/>
                      <a:stretch>
                        <a:fillRect/>
                      </a:stretch>
                    </p:blipFill>
                    <p:spPr bwMode="auto">
                      <a:xfrm>
                        <a:off x="2517198" y="1539731"/>
                        <a:ext cx="3068638"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68954453"/>
              </p:ext>
            </p:extLst>
          </p:nvPr>
        </p:nvGraphicFramePr>
        <p:xfrm>
          <a:off x="3447041" y="2032577"/>
          <a:ext cx="2281237" cy="571500"/>
        </p:xfrm>
        <a:graphic>
          <a:graphicData uri="http://schemas.openxmlformats.org/presentationml/2006/ole">
            <mc:AlternateContent xmlns:mc="http://schemas.openxmlformats.org/markup-compatibility/2006">
              <mc:Choice xmlns:v="urn:schemas-microsoft-com:vml" Requires="v">
                <p:oleObj spid="_x0000_s38983" name="Equation" r:id="rId8" imgW="1066680" imgH="266400" progId="Equation.DSMT4">
                  <p:embed/>
                </p:oleObj>
              </mc:Choice>
              <mc:Fallback>
                <p:oleObj name="Equation" r:id="rId8" imgW="1066680" imgH="266400" progId="Equation.DSMT4">
                  <p:embed/>
                  <p:pic>
                    <p:nvPicPr>
                      <p:cNvPr id="0" name=""/>
                      <p:cNvPicPr>
                        <a:picLocks noChangeAspect="1" noChangeArrowheads="1"/>
                      </p:cNvPicPr>
                      <p:nvPr/>
                    </p:nvPicPr>
                    <p:blipFill>
                      <a:blip r:embed="rId9"/>
                      <a:srcRect/>
                      <a:stretch>
                        <a:fillRect/>
                      </a:stretch>
                    </p:blipFill>
                    <p:spPr bwMode="auto">
                      <a:xfrm>
                        <a:off x="3447041" y="2032577"/>
                        <a:ext cx="22812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92252651"/>
              </p:ext>
            </p:extLst>
          </p:nvPr>
        </p:nvGraphicFramePr>
        <p:xfrm>
          <a:off x="3460752" y="2544329"/>
          <a:ext cx="2906713" cy="409575"/>
        </p:xfrm>
        <a:graphic>
          <a:graphicData uri="http://schemas.openxmlformats.org/presentationml/2006/ole">
            <mc:AlternateContent xmlns:mc="http://schemas.openxmlformats.org/markup-compatibility/2006">
              <mc:Choice xmlns:v="urn:schemas-microsoft-com:vml" Requires="v">
                <p:oleObj spid="_x0000_s38984" name="Equation" r:id="rId10" imgW="1358640" imgH="190440" progId="Equation.DSMT4">
                  <p:embed/>
                </p:oleObj>
              </mc:Choice>
              <mc:Fallback>
                <p:oleObj name="Equation" r:id="rId10" imgW="1358640" imgH="190440" progId="Equation.DSMT4">
                  <p:embed/>
                  <p:pic>
                    <p:nvPicPr>
                      <p:cNvPr id="0" name=""/>
                      <p:cNvPicPr>
                        <a:picLocks noChangeAspect="1" noChangeArrowheads="1"/>
                      </p:cNvPicPr>
                      <p:nvPr/>
                    </p:nvPicPr>
                    <p:blipFill>
                      <a:blip r:embed="rId11"/>
                      <a:srcRect/>
                      <a:stretch>
                        <a:fillRect/>
                      </a:stretch>
                    </p:blipFill>
                    <p:spPr bwMode="auto">
                      <a:xfrm>
                        <a:off x="3460752" y="2544329"/>
                        <a:ext cx="29067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35926864"/>
              </p:ext>
            </p:extLst>
          </p:nvPr>
        </p:nvGraphicFramePr>
        <p:xfrm>
          <a:off x="7097713" y="1768475"/>
          <a:ext cx="1793875" cy="627063"/>
        </p:xfrm>
        <a:graphic>
          <a:graphicData uri="http://schemas.openxmlformats.org/presentationml/2006/ole">
            <mc:AlternateContent xmlns:mc="http://schemas.openxmlformats.org/markup-compatibility/2006">
              <mc:Choice xmlns:v="urn:schemas-microsoft-com:vml" Requires="v">
                <p:oleObj spid="_x0000_s38985" name="Equation" r:id="rId12" imgW="838080" imgH="291960" progId="Equation.DSMT4">
                  <p:embed/>
                </p:oleObj>
              </mc:Choice>
              <mc:Fallback>
                <p:oleObj name="Equation" r:id="rId12" imgW="838080" imgH="291960" progId="Equation.DSMT4">
                  <p:embed/>
                  <p:pic>
                    <p:nvPicPr>
                      <p:cNvPr id="0" name=""/>
                      <p:cNvPicPr>
                        <a:picLocks noChangeAspect="1" noChangeArrowheads="1"/>
                      </p:cNvPicPr>
                      <p:nvPr/>
                    </p:nvPicPr>
                    <p:blipFill>
                      <a:blip r:embed="rId13"/>
                      <a:srcRect/>
                      <a:stretch>
                        <a:fillRect/>
                      </a:stretch>
                    </p:blipFill>
                    <p:spPr bwMode="auto">
                      <a:xfrm>
                        <a:off x="7097713" y="1768475"/>
                        <a:ext cx="17938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765187377"/>
              </p:ext>
            </p:extLst>
          </p:nvPr>
        </p:nvGraphicFramePr>
        <p:xfrm>
          <a:off x="7818004" y="2309380"/>
          <a:ext cx="760413" cy="409575"/>
        </p:xfrm>
        <a:graphic>
          <a:graphicData uri="http://schemas.openxmlformats.org/presentationml/2006/ole">
            <mc:AlternateContent xmlns:mc="http://schemas.openxmlformats.org/markup-compatibility/2006">
              <mc:Choice xmlns:v="urn:schemas-microsoft-com:vml" Requires="v">
                <p:oleObj spid="_x0000_s38986" name="Equation" r:id="rId14" imgW="355320" imgH="190440" progId="Equation.DSMT4">
                  <p:embed/>
                </p:oleObj>
              </mc:Choice>
              <mc:Fallback>
                <p:oleObj name="Equation" r:id="rId14" imgW="355320" imgH="190440" progId="Equation.DSMT4">
                  <p:embed/>
                  <p:pic>
                    <p:nvPicPr>
                      <p:cNvPr id="0" name=""/>
                      <p:cNvPicPr>
                        <a:picLocks noChangeAspect="1" noChangeArrowheads="1"/>
                      </p:cNvPicPr>
                      <p:nvPr/>
                    </p:nvPicPr>
                    <p:blipFill>
                      <a:blip r:embed="rId15"/>
                      <a:srcRect/>
                      <a:stretch>
                        <a:fillRect/>
                      </a:stretch>
                    </p:blipFill>
                    <p:spPr bwMode="auto">
                      <a:xfrm>
                        <a:off x="7818004" y="2309380"/>
                        <a:ext cx="7604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056639309"/>
              </p:ext>
            </p:extLst>
          </p:nvPr>
        </p:nvGraphicFramePr>
        <p:xfrm>
          <a:off x="7939088" y="2763838"/>
          <a:ext cx="733425" cy="409575"/>
        </p:xfrm>
        <a:graphic>
          <a:graphicData uri="http://schemas.openxmlformats.org/presentationml/2006/ole">
            <mc:AlternateContent xmlns:mc="http://schemas.openxmlformats.org/markup-compatibility/2006">
              <mc:Choice xmlns:v="urn:schemas-microsoft-com:vml" Requires="v">
                <p:oleObj spid="_x0000_s38987" name="Equation" r:id="rId16" imgW="342720" imgH="190440" progId="Equation.DSMT4">
                  <p:embed/>
                </p:oleObj>
              </mc:Choice>
              <mc:Fallback>
                <p:oleObj name="Equation" r:id="rId16" imgW="342720" imgH="190440" progId="Equation.DSMT4">
                  <p:embed/>
                  <p:pic>
                    <p:nvPicPr>
                      <p:cNvPr id="0" name="Object 12"/>
                      <p:cNvPicPr>
                        <a:picLocks noChangeAspect="1" noChangeArrowheads="1"/>
                      </p:cNvPicPr>
                      <p:nvPr/>
                    </p:nvPicPr>
                    <p:blipFill>
                      <a:blip r:embed="rId17"/>
                      <a:srcRect/>
                      <a:stretch>
                        <a:fillRect/>
                      </a:stretch>
                    </p:blipFill>
                    <p:spPr bwMode="auto">
                      <a:xfrm>
                        <a:off x="7939088" y="2763838"/>
                        <a:ext cx="7334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831632160"/>
              </p:ext>
            </p:extLst>
          </p:nvPr>
        </p:nvGraphicFramePr>
        <p:xfrm>
          <a:off x="3482822" y="2960253"/>
          <a:ext cx="733425" cy="546100"/>
        </p:xfrm>
        <a:graphic>
          <a:graphicData uri="http://schemas.openxmlformats.org/presentationml/2006/ole">
            <mc:AlternateContent xmlns:mc="http://schemas.openxmlformats.org/markup-compatibility/2006">
              <mc:Choice xmlns:v="urn:schemas-microsoft-com:vml" Requires="v">
                <p:oleObj spid="_x0000_s38988" name="Equation" r:id="rId18" imgW="342720" imgH="253800" progId="Equation.DSMT4">
                  <p:embed/>
                </p:oleObj>
              </mc:Choice>
              <mc:Fallback>
                <p:oleObj name="Equation" r:id="rId18" imgW="342720" imgH="253800" progId="Equation.DSMT4">
                  <p:embed/>
                  <p:pic>
                    <p:nvPicPr>
                      <p:cNvPr id="0" name=""/>
                      <p:cNvPicPr>
                        <a:picLocks noChangeAspect="1" noChangeArrowheads="1"/>
                      </p:cNvPicPr>
                      <p:nvPr/>
                    </p:nvPicPr>
                    <p:blipFill>
                      <a:blip r:embed="rId19"/>
                      <a:srcRect/>
                      <a:stretch>
                        <a:fillRect/>
                      </a:stretch>
                    </p:blipFill>
                    <p:spPr bwMode="auto">
                      <a:xfrm>
                        <a:off x="3482822" y="2960253"/>
                        <a:ext cx="7334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28668823"/>
              </p:ext>
            </p:extLst>
          </p:nvPr>
        </p:nvGraphicFramePr>
        <p:xfrm>
          <a:off x="4137470" y="2979160"/>
          <a:ext cx="1547812" cy="573087"/>
        </p:xfrm>
        <a:graphic>
          <a:graphicData uri="http://schemas.openxmlformats.org/presentationml/2006/ole">
            <mc:AlternateContent xmlns:mc="http://schemas.openxmlformats.org/markup-compatibility/2006">
              <mc:Choice xmlns:v="urn:schemas-microsoft-com:vml" Requires="v">
                <p:oleObj spid="_x0000_s38989" name="Equation" r:id="rId20" imgW="723600" imgH="266400" progId="Equation.DSMT4">
                  <p:embed/>
                </p:oleObj>
              </mc:Choice>
              <mc:Fallback>
                <p:oleObj name="Equation" r:id="rId20" imgW="723600" imgH="266400" progId="Equation.DSMT4">
                  <p:embed/>
                  <p:pic>
                    <p:nvPicPr>
                      <p:cNvPr id="0" name=""/>
                      <p:cNvPicPr>
                        <a:picLocks noChangeAspect="1" noChangeArrowheads="1"/>
                      </p:cNvPicPr>
                      <p:nvPr/>
                    </p:nvPicPr>
                    <p:blipFill>
                      <a:blip r:embed="rId21"/>
                      <a:srcRect/>
                      <a:stretch>
                        <a:fillRect/>
                      </a:stretch>
                    </p:blipFill>
                    <p:spPr bwMode="auto">
                      <a:xfrm>
                        <a:off x="4137470" y="2979160"/>
                        <a:ext cx="15478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565683233"/>
              </p:ext>
            </p:extLst>
          </p:nvPr>
        </p:nvGraphicFramePr>
        <p:xfrm>
          <a:off x="5667375" y="2957512"/>
          <a:ext cx="679450" cy="546100"/>
        </p:xfrm>
        <a:graphic>
          <a:graphicData uri="http://schemas.openxmlformats.org/presentationml/2006/ole">
            <mc:AlternateContent xmlns:mc="http://schemas.openxmlformats.org/markup-compatibility/2006">
              <mc:Choice xmlns:v="urn:schemas-microsoft-com:vml" Requires="v">
                <p:oleObj spid="_x0000_s38990" name="Equation" r:id="rId22" imgW="317160" imgH="253800" progId="Equation.DSMT4">
                  <p:embed/>
                </p:oleObj>
              </mc:Choice>
              <mc:Fallback>
                <p:oleObj name="Equation" r:id="rId22" imgW="317160" imgH="253800" progId="Equation.DSMT4">
                  <p:embed/>
                  <p:pic>
                    <p:nvPicPr>
                      <p:cNvPr id="0" name=""/>
                      <p:cNvPicPr>
                        <a:picLocks noChangeAspect="1" noChangeArrowheads="1"/>
                      </p:cNvPicPr>
                      <p:nvPr/>
                    </p:nvPicPr>
                    <p:blipFill>
                      <a:blip r:embed="rId23"/>
                      <a:srcRect/>
                      <a:stretch>
                        <a:fillRect/>
                      </a:stretch>
                    </p:blipFill>
                    <p:spPr bwMode="auto">
                      <a:xfrm>
                        <a:off x="5667375" y="2957512"/>
                        <a:ext cx="679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566768557"/>
              </p:ext>
            </p:extLst>
          </p:nvPr>
        </p:nvGraphicFramePr>
        <p:xfrm>
          <a:off x="3486584" y="3968032"/>
          <a:ext cx="2552700" cy="600075"/>
        </p:xfrm>
        <a:graphic>
          <a:graphicData uri="http://schemas.openxmlformats.org/presentationml/2006/ole">
            <mc:AlternateContent xmlns:mc="http://schemas.openxmlformats.org/markup-compatibility/2006">
              <mc:Choice xmlns:v="urn:schemas-microsoft-com:vml" Requires="v">
                <p:oleObj spid="_x0000_s38991" name="Equation" r:id="rId24" imgW="1193760" imgH="279360" progId="Equation.DSMT4">
                  <p:embed/>
                </p:oleObj>
              </mc:Choice>
              <mc:Fallback>
                <p:oleObj name="Equation" r:id="rId24" imgW="1193760" imgH="279360" progId="Equation.DSMT4">
                  <p:embed/>
                  <p:pic>
                    <p:nvPicPr>
                      <p:cNvPr id="0" name=""/>
                      <p:cNvPicPr>
                        <a:picLocks noChangeAspect="1" noChangeArrowheads="1"/>
                      </p:cNvPicPr>
                      <p:nvPr/>
                    </p:nvPicPr>
                    <p:blipFill>
                      <a:blip r:embed="rId25"/>
                      <a:srcRect/>
                      <a:stretch>
                        <a:fillRect/>
                      </a:stretch>
                    </p:blipFill>
                    <p:spPr bwMode="auto">
                      <a:xfrm>
                        <a:off x="3486584" y="3968032"/>
                        <a:ext cx="25527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388638751"/>
              </p:ext>
            </p:extLst>
          </p:nvPr>
        </p:nvGraphicFramePr>
        <p:xfrm>
          <a:off x="3487013" y="3476478"/>
          <a:ext cx="2417763" cy="600075"/>
        </p:xfrm>
        <a:graphic>
          <a:graphicData uri="http://schemas.openxmlformats.org/presentationml/2006/ole">
            <mc:AlternateContent xmlns:mc="http://schemas.openxmlformats.org/markup-compatibility/2006">
              <mc:Choice xmlns:v="urn:schemas-microsoft-com:vml" Requires="v">
                <p:oleObj spid="_x0000_s38992" name="Equation" r:id="rId26" imgW="1130040" imgH="279360" progId="Equation.DSMT4">
                  <p:embed/>
                </p:oleObj>
              </mc:Choice>
              <mc:Fallback>
                <p:oleObj name="Equation" r:id="rId26" imgW="1130040" imgH="279360" progId="Equation.DSMT4">
                  <p:embed/>
                  <p:pic>
                    <p:nvPicPr>
                      <p:cNvPr id="0" name=""/>
                      <p:cNvPicPr>
                        <a:picLocks noChangeAspect="1" noChangeArrowheads="1"/>
                      </p:cNvPicPr>
                      <p:nvPr/>
                    </p:nvPicPr>
                    <p:blipFill>
                      <a:blip r:embed="rId27"/>
                      <a:srcRect/>
                      <a:stretch>
                        <a:fillRect/>
                      </a:stretch>
                    </p:blipFill>
                    <p:spPr bwMode="auto">
                      <a:xfrm>
                        <a:off x="3487013" y="3476478"/>
                        <a:ext cx="24177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255962980"/>
              </p:ext>
            </p:extLst>
          </p:nvPr>
        </p:nvGraphicFramePr>
        <p:xfrm>
          <a:off x="3491057" y="4507200"/>
          <a:ext cx="2444750" cy="544512"/>
        </p:xfrm>
        <a:graphic>
          <a:graphicData uri="http://schemas.openxmlformats.org/presentationml/2006/ole">
            <mc:AlternateContent xmlns:mc="http://schemas.openxmlformats.org/markup-compatibility/2006">
              <mc:Choice xmlns:v="urn:schemas-microsoft-com:vml" Requires="v">
                <p:oleObj spid="_x0000_s38993" name="Equation" r:id="rId28" imgW="1143000" imgH="253800" progId="Equation.DSMT4">
                  <p:embed/>
                </p:oleObj>
              </mc:Choice>
              <mc:Fallback>
                <p:oleObj name="Equation" r:id="rId28" imgW="1143000" imgH="253800" progId="Equation.DSMT4">
                  <p:embed/>
                  <p:pic>
                    <p:nvPicPr>
                      <p:cNvPr id="0" name=""/>
                      <p:cNvPicPr>
                        <a:picLocks noChangeAspect="1" noChangeArrowheads="1"/>
                      </p:cNvPicPr>
                      <p:nvPr/>
                    </p:nvPicPr>
                    <p:blipFill>
                      <a:blip r:embed="rId29"/>
                      <a:srcRect/>
                      <a:stretch>
                        <a:fillRect/>
                      </a:stretch>
                    </p:blipFill>
                    <p:spPr bwMode="auto">
                      <a:xfrm>
                        <a:off x="3491057" y="4507200"/>
                        <a:ext cx="244475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486480511"/>
              </p:ext>
            </p:extLst>
          </p:nvPr>
        </p:nvGraphicFramePr>
        <p:xfrm>
          <a:off x="3495240" y="4955450"/>
          <a:ext cx="1493837" cy="598487"/>
        </p:xfrm>
        <a:graphic>
          <a:graphicData uri="http://schemas.openxmlformats.org/presentationml/2006/ole">
            <mc:AlternateContent xmlns:mc="http://schemas.openxmlformats.org/markup-compatibility/2006">
              <mc:Choice xmlns:v="urn:schemas-microsoft-com:vml" Requires="v">
                <p:oleObj spid="_x0000_s38994" name="Equation" r:id="rId30" imgW="698400" imgH="279360" progId="Equation.DSMT4">
                  <p:embed/>
                </p:oleObj>
              </mc:Choice>
              <mc:Fallback>
                <p:oleObj name="Equation" r:id="rId30" imgW="698400" imgH="279360" progId="Equation.DSMT4">
                  <p:embed/>
                  <p:pic>
                    <p:nvPicPr>
                      <p:cNvPr id="0" name=""/>
                      <p:cNvPicPr>
                        <a:picLocks noChangeAspect="1" noChangeArrowheads="1"/>
                      </p:cNvPicPr>
                      <p:nvPr/>
                    </p:nvPicPr>
                    <p:blipFill>
                      <a:blip r:embed="rId31"/>
                      <a:srcRect/>
                      <a:stretch>
                        <a:fillRect/>
                      </a:stretch>
                    </p:blipFill>
                    <p:spPr bwMode="auto">
                      <a:xfrm>
                        <a:off x="3495240" y="4955450"/>
                        <a:ext cx="149383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951918650"/>
              </p:ext>
            </p:extLst>
          </p:nvPr>
        </p:nvGraphicFramePr>
        <p:xfrm>
          <a:off x="2731938" y="5491162"/>
          <a:ext cx="2881313" cy="679450"/>
        </p:xfrm>
        <a:graphic>
          <a:graphicData uri="http://schemas.openxmlformats.org/presentationml/2006/ole">
            <mc:AlternateContent xmlns:mc="http://schemas.openxmlformats.org/markup-compatibility/2006">
              <mc:Choice xmlns:v="urn:schemas-microsoft-com:vml" Requires="v">
                <p:oleObj spid="_x0000_s38995" name="Equation" r:id="rId32" imgW="1346040" imgH="317160" progId="Equation.DSMT4">
                  <p:embed/>
                </p:oleObj>
              </mc:Choice>
              <mc:Fallback>
                <p:oleObj name="Equation" r:id="rId32" imgW="1346040" imgH="317160" progId="Equation.DSMT4">
                  <p:embed/>
                  <p:pic>
                    <p:nvPicPr>
                      <p:cNvPr id="0" name=""/>
                      <p:cNvPicPr>
                        <a:picLocks noChangeAspect="1" noChangeArrowheads="1"/>
                      </p:cNvPicPr>
                      <p:nvPr/>
                    </p:nvPicPr>
                    <p:blipFill>
                      <a:blip r:embed="rId33"/>
                      <a:srcRect/>
                      <a:stretch>
                        <a:fillRect/>
                      </a:stretch>
                    </p:blipFill>
                    <p:spPr bwMode="auto">
                      <a:xfrm>
                        <a:off x="2731938" y="5491162"/>
                        <a:ext cx="2881313"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445277218"/>
              </p:ext>
            </p:extLst>
          </p:nvPr>
        </p:nvGraphicFramePr>
        <p:xfrm>
          <a:off x="2151353" y="6116782"/>
          <a:ext cx="1957387" cy="488950"/>
        </p:xfrm>
        <a:graphic>
          <a:graphicData uri="http://schemas.openxmlformats.org/presentationml/2006/ole">
            <mc:AlternateContent xmlns:mc="http://schemas.openxmlformats.org/markup-compatibility/2006">
              <mc:Choice xmlns:v="urn:schemas-microsoft-com:vml" Requires="v">
                <p:oleObj spid="_x0000_s38996" name="Equation" r:id="rId34" imgW="914400" imgH="228600" progId="Equation.DSMT4">
                  <p:embed/>
                </p:oleObj>
              </mc:Choice>
              <mc:Fallback>
                <p:oleObj name="Equation" r:id="rId34" imgW="914400" imgH="228600" progId="Equation.DSMT4">
                  <p:embed/>
                  <p:pic>
                    <p:nvPicPr>
                      <p:cNvPr id="0" name=""/>
                      <p:cNvPicPr>
                        <a:picLocks noChangeAspect="1" noChangeArrowheads="1"/>
                      </p:cNvPicPr>
                      <p:nvPr/>
                    </p:nvPicPr>
                    <p:blipFill>
                      <a:blip r:embed="rId35"/>
                      <a:srcRect/>
                      <a:stretch>
                        <a:fillRect/>
                      </a:stretch>
                    </p:blipFill>
                    <p:spPr bwMode="auto">
                      <a:xfrm>
                        <a:off x="2151353" y="6116782"/>
                        <a:ext cx="19573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 name="Audio 2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74501604"/>
      </p:ext>
    </p:extLst>
  </p:cSld>
  <p:clrMapOvr>
    <a:masterClrMapping/>
  </p:clrMapOvr>
  <mc:AlternateContent xmlns:mc="http://schemas.openxmlformats.org/markup-compatibility/2006">
    <mc:Choice xmlns:p14="http://schemas.microsoft.com/office/powerpoint/2010/main" Requires="p14">
      <p:transition spd="slow" p14:dur="2000" advTm="271234"/>
    </mc:Choice>
    <mc:Fallback>
      <p:transition spd="slow" advTm="27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you now</a:t>
            </a:r>
            <a:endParaRPr lang="en-US" i="1" dirty="0" smtClean="0"/>
          </a:p>
          <a:p>
            <a:pPr lvl="1"/>
            <a:r>
              <a:rPr lang="en-US" dirty="0" smtClean="0"/>
              <a:t>Understand the concept of monotonic increasing functions</a:t>
            </a:r>
          </a:p>
          <a:p>
            <a:pPr lvl="1"/>
            <a:r>
              <a:rPr lang="en-US" dirty="0" smtClean="0"/>
              <a:t>Know the three inequalities:</a:t>
            </a:r>
            <a:endParaRPr lang="en-US" dirty="0" smtClean="0"/>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907800591"/>
              </p:ext>
            </p:extLst>
          </p:nvPr>
        </p:nvGraphicFramePr>
        <p:xfrm>
          <a:off x="3431597" y="2769321"/>
          <a:ext cx="2559050" cy="542925"/>
        </p:xfrm>
        <a:graphic>
          <a:graphicData uri="http://schemas.openxmlformats.org/presentationml/2006/ole">
            <mc:AlternateContent xmlns:mc="http://schemas.openxmlformats.org/markup-compatibility/2006">
              <mc:Choice xmlns:v="urn:schemas-microsoft-com:vml" Requires="v">
                <p:oleObj spid="_x0000_s32788" name="Equation" r:id="rId5" imgW="1193760" imgH="253800" progId="Equation.DSMT4">
                  <p:embed/>
                </p:oleObj>
              </mc:Choice>
              <mc:Fallback>
                <p:oleObj name="Equation" r:id="rId5" imgW="1193760" imgH="2538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1597" y="2769321"/>
                        <a:ext cx="25590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00021094"/>
              </p:ext>
            </p:extLst>
          </p:nvPr>
        </p:nvGraphicFramePr>
        <p:xfrm>
          <a:off x="3350636" y="3320041"/>
          <a:ext cx="2722562" cy="542925"/>
        </p:xfrm>
        <a:graphic>
          <a:graphicData uri="http://schemas.openxmlformats.org/presentationml/2006/ole">
            <mc:AlternateContent xmlns:mc="http://schemas.openxmlformats.org/markup-compatibility/2006">
              <mc:Choice xmlns:v="urn:schemas-microsoft-com:vml" Requires="v">
                <p:oleObj spid="_x0000_s32789" name="Equation" r:id="rId7" imgW="1269720" imgH="253800" progId="Equation.DSMT4">
                  <p:embed/>
                </p:oleObj>
              </mc:Choice>
              <mc:Fallback>
                <p:oleObj name="Equation" r:id="rId7" imgW="1269720" imgH="2538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0636" y="3320041"/>
                        <a:ext cx="27225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18290809"/>
              </p:ext>
            </p:extLst>
          </p:nvPr>
        </p:nvGraphicFramePr>
        <p:xfrm>
          <a:off x="3470708" y="3830638"/>
          <a:ext cx="1957387" cy="488950"/>
        </p:xfrm>
        <a:graphic>
          <a:graphicData uri="http://schemas.openxmlformats.org/presentationml/2006/ole">
            <mc:AlternateContent xmlns:mc="http://schemas.openxmlformats.org/markup-compatibility/2006">
              <mc:Choice xmlns:v="urn:schemas-microsoft-com:vml" Requires="v">
                <p:oleObj spid="_x0000_s32790" name="Equation" r:id="rId9" imgW="914400" imgH="228600" progId="Equation.DSMT4">
                  <p:embed/>
                </p:oleObj>
              </mc:Choice>
              <mc:Fallback>
                <p:oleObj name="Equation" r:id="rId9" imgW="914400" imgH="228600" progId="Equation.DSMT4">
                  <p:embed/>
                  <p:pic>
                    <p:nvPicPr>
                      <p:cNvPr id="0"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0708" y="3830638"/>
                        <a:ext cx="19573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12752"/>
    </mc:Choice>
    <mc:Fallback>
      <p:transition spd="slow" advTm="1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a:t>
            </a:r>
            <a:r>
              <a:rPr lang="en-US" sz="1800" dirty="0"/>
              <a:t>	</a:t>
            </a:r>
            <a:r>
              <a:rPr lang="en-US" sz="1800" dirty="0"/>
              <a:t>https://en.wikipedia.org/wiki/Triangle_inequality</a:t>
            </a:r>
            <a:endParaRPr lang="en-CA" sz="1800" dirty="0"/>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130"/>
    </mc:Choice>
    <mc:Fallback>
      <p:transition spd="slow" advTm="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2617"/>
    </mc:Choice>
    <mc:Fallback>
      <p:transition spd="slow" advTm="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  Mathematical equations are prepared in </a:t>
            </a:r>
            <a:r>
              <a:rPr lang="en-CA" sz="1800" dirty="0" err="1" smtClean="0"/>
              <a:t>MathType</a:t>
            </a:r>
            <a:r>
              <a:rPr lang="en-CA" sz="1800" dirty="0" smtClean="0"/>
              <a:t> by Design Science, Inc.</a:t>
            </a:r>
          </a:p>
          <a:p>
            <a:pPr marL="0" indent="0">
              <a:buNone/>
            </a:pPr>
            <a:r>
              <a:rPr lang="en-CA" sz="1800" dirty="0" smtClean="0"/>
              <a:t>Examples may be formulated and checked using Maple by </a:t>
            </a:r>
            <a:r>
              <a:rPr lang="en-CA" sz="1800" dirty="0" err="1" smtClean="0"/>
              <a:t>Maplesoft</a:t>
            </a:r>
            <a:r>
              <a:rPr lang="en-CA" sz="1800" dirty="0" smtClean="0"/>
              <a:t>, Inc.</a:t>
            </a:r>
          </a:p>
          <a:p>
            <a:pPr marL="0" indent="0">
              <a:buNone/>
            </a:pPr>
            <a:endParaRPr lang="en-CA" sz="9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Switching between representations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549"/>
    </mc:Choice>
    <mc:Fallback>
      <p:transition spd="slow" advTm="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smtClean="0"/>
              <a:t>ne</a:t>
            </a:r>
            <a:r>
              <a:rPr lang="en-CA" dirty="0" smtClean="0"/>
              <a:t> 11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4266"/>
    </mc:Choice>
    <mc:Fallback>
      <p:transition spd="slow" advTm="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r>
              <a:rPr lang="en-US" dirty="0" smtClean="0"/>
              <a:t>In this topic, we will</a:t>
            </a:r>
          </a:p>
          <a:p>
            <a:pPr lvl="1"/>
            <a:r>
              <a:rPr lang="en-US" dirty="0" smtClean="0"/>
              <a:t>Describe the idea of monotonic increasing functions</a:t>
            </a:r>
            <a:endParaRPr lang="en-US" dirty="0" smtClean="0"/>
          </a:p>
          <a:p>
            <a:pPr lvl="1"/>
            <a:r>
              <a:rPr lang="en-US" dirty="0" smtClean="0">
                <a:latin typeface="Times New Roman" panose="02020603050405020304" pitchFamily="18" charset="0"/>
              </a:rPr>
              <a:t>Use this to prove three inequalities about complex numbers</a:t>
            </a: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6607684"/>
      </p:ext>
    </p:extLst>
  </p:cSld>
  <p:clrMapOvr>
    <a:masterClrMapping/>
  </p:clrMapOvr>
  <mc:AlternateContent xmlns:mc="http://schemas.openxmlformats.org/markup-compatibility/2006">
    <mc:Choice xmlns:p14="http://schemas.microsoft.com/office/powerpoint/2010/main" Requires="p14">
      <p:transition spd="slow" p14:dur="2000" advTm="14484"/>
    </mc:Choice>
    <mc:Fallback>
      <p:transition spd="slow" advTm="14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absolute value of real number</a:t>
            </a:r>
            <a:endParaRPr lang="en-CA" dirty="0"/>
          </a:p>
        </p:txBody>
      </p:sp>
      <p:sp>
        <p:nvSpPr>
          <p:cNvPr id="3" name="Content Placeholder 2"/>
          <p:cNvSpPr>
            <a:spLocks noGrp="1"/>
          </p:cNvSpPr>
          <p:nvPr>
            <p:ph idx="1"/>
          </p:nvPr>
        </p:nvSpPr>
        <p:spPr/>
        <p:txBody>
          <a:bodyPr/>
          <a:lstStyle/>
          <a:p>
            <a:r>
              <a:rPr lang="en-US" dirty="0" smtClean="0"/>
              <a:t>For real numbers, you already are aware that</a:t>
            </a:r>
          </a:p>
          <a:p>
            <a:pPr marL="0" indent="0">
              <a:buNone/>
            </a:pPr>
            <a:r>
              <a:rPr lang="en-US" dirty="0" smtClean="0"/>
              <a:t>Theorem</a:t>
            </a:r>
          </a:p>
          <a:p>
            <a:pPr marL="0" indent="0">
              <a:buNone/>
            </a:pPr>
            <a:r>
              <a:rPr lang="en-US" dirty="0"/>
              <a:t>	</a:t>
            </a:r>
            <a:r>
              <a:rPr lang="en-US" dirty="0" smtClean="0"/>
              <a:t>For any real number </a:t>
            </a:r>
            <a:r>
              <a:rPr lang="en-US" i="1" dirty="0" smtClean="0">
                <a:latin typeface="Times New Roman" panose="02020603050405020304" pitchFamily="18" charset="0"/>
              </a:rPr>
              <a:t>x</a:t>
            </a:r>
            <a:r>
              <a:rPr lang="en-US" dirty="0" smtClean="0"/>
              <a:t>,              .</a:t>
            </a:r>
            <a:endParaRPr lang="en-US" dirty="0" smtClean="0"/>
          </a:p>
          <a:p>
            <a:pPr marL="0" indent="0">
              <a:buNone/>
            </a:pPr>
            <a:endParaRPr lang="en-US" dirty="0" smtClean="0"/>
          </a:p>
          <a:p>
            <a:pPr marL="0" indent="0">
              <a:buNone/>
            </a:pPr>
            <a:r>
              <a:rPr lang="en-US" dirty="0" smtClean="0"/>
              <a:t>Proof:</a:t>
            </a:r>
          </a:p>
          <a:p>
            <a:pPr marL="0" indent="0">
              <a:buNone/>
            </a:pPr>
            <a:r>
              <a:rPr lang="en-US" dirty="0"/>
              <a:t>	</a:t>
            </a:r>
            <a:r>
              <a:rPr lang="en-US" dirty="0" smtClean="0"/>
              <a:t>If </a:t>
            </a:r>
            <a:r>
              <a:rPr lang="en-US" i="1" dirty="0">
                <a:latin typeface="Times New Roman" panose="02020603050405020304" pitchFamily="18" charset="0"/>
              </a:rPr>
              <a:t>x </a:t>
            </a:r>
            <a:r>
              <a:rPr lang="en-US" dirty="0" smtClean="0">
                <a:latin typeface="Times New Roman" panose="02020603050405020304" pitchFamily="18" charset="0"/>
              </a:rPr>
              <a:t>≥ 0</a:t>
            </a:r>
            <a:r>
              <a:rPr lang="en-US" dirty="0" smtClean="0"/>
              <a:t>, by definition </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smtClean="0"/>
              <a:t>.</a:t>
            </a:r>
          </a:p>
          <a:p>
            <a:pPr marL="0" indent="0">
              <a:buNone/>
            </a:pPr>
            <a:r>
              <a:rPr lang="en-US" dirty="0"/>
              <a:t>	</a:t>
            </a:r>
            <a:r>
              <a:rPr lang="en-US" dirty="0" smtClean="0"/>
              <a:t>Now, </a:t>
            </a:r>
            <a:r>
              <a:rPr lang="en-US" dirty="0">
                <a:latin typeface="Times New Roman" panose="02020603050405020304" pitchFamily="18" charset="0"/>
              </a:rPr>
              <a:t>0 </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smtClean="0"/>
              <a:t>, and if </a:t>
            </a:r>
            <a:r>
              <a:rPr lang="en-US" i="1" dirty="0" smtClean="0">
                <a:latin typeface="Times New Roman" panose="02020603050405020304" pitchFamily="18" charset="0"/>
              </a:rPr>
              <a:t>x</a:t>
            </a:r>
            <a:r>
              <a:rPr lang="en-US" dirty="0" smtClean="0">
                <a:latin typeface="Times New Roman" panose="02020603050405020304" pitchFamily="18" charset="0"/>
              </a:rPr>
              <a:t> &lt; 0</a:t>
            </a:r>
            <a:r>
              <a:rPr lang="en-US" dirty="0" smtClean="0"/>
              <a:t>, </a:t>
            </a:r>
            <a:r>
              <a:rPr lang="en-US" i="1" dirty="0">
                <a:latin typeface="Times New Roman" panose="02020603050405020304" pitchFamily="18" charset="0"/>
              </a:rPr>
              <a:t>x</a:t>
            </a:r>
            <a:r>
              <a:rPr lang="en-US" dirty="0">
                <a:latin typeface="Times New Roman" panose="02020603050405020304" pitchFamily="18" charset="0"/>
              </a:rPr>
              <a:t> &lt; 0 ≤ |</a:t>
            </a:r>
            <a:r>
              <a:rPr lang="en-US" i="1" dirty="0">
                <a:latin typeface="Times New Roman" panose="02020603050405020304" pitchFamily="18" charset="0"/>
              </a:rPr>
              <a:t>x</a:t>
            </a:r>
            <a:r>
              <a:rPr lang="en-US" dirty="0" smtClean="0">
                <a:latin typeface="Times New Roman" panose="02020603050405020304" pitchFamily="18" charset="0"/>
              </a:rPr>
              <a:t>|</a:t>
            </a:r>
            <a:r>
              <a:rPr lang="en-US" dirty="0" smtClean="0"/>
              <a:t>, so </a:t>
            </a:r>
            <a:r>
              <a:rPr lang="en-US" i="1" dirty="0" smtClean="0">
                <a:latin typeface="Times New Roman" panose="02020603050405020304" pitchFamily="18" charset="0"/>
              </a:rPr>
              <a:t>x </a:t>
            </a:r>
            <a:r>
              <a:rPr lang="en-US" dirty="0" smtClean="0">
                <a:latin typeface="Times New Roman" panose="02020603050405020304" pitchFamily="18" charset="0"/>
              </a:rPr>
              <a:t>&lt;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smtClean="0"/>
              <a:t>.</a:t>
            </a:r>
          </a:p>
          <a:p>
            <a:pPr marL="0" indent="0">
              <a:buNone/>
            </a:pPr>
            <a:r>
              <a:rPr lang="en-US" dirty="0"/>
              <a:t>	</a:t>
            </a:r>
            <a:r>
              <a:rPr lang="en-US" dirty="0" smtClean="0"/>
              <a:t>Therefore, </a:t>
            </a:r>
            <a:r>
              <a:rPr lang="en-US" i="1" dirty="0">
                <a:latin typeface="Times New Roman" panose="02020603050405020304" pitchFamily="18" charset="0"/>
              </a:rPr>
              <a:t>x </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smtClean="0"/>
              <a:t> or </a:t>
            </a:r>
            <a:r>
              <a:rPr lang="en-US" i="1" dirty="0">
                <a:latin typeface="Times New Roman" panose="02020603050405020304" pitchFamily="18" charset="0"/>
              </a:rPr>
              <a:t>x </a:t>
            </a:r>
            <a:r>
              <a:rPr lang="en-US" dirty="0">
                <a:latin typeface="Times New Roman" panose="02020603050405020304" pitchFamily="18" charset="0"/>
              </a:rPr>
              <a:t>&lt; |</a:t>
            </a:r>
            <a:r>
              <a:rPr lang="en-US" i="1" dirty="0">
                <a:latin typeface="Times New Roman" panose="02020603050405020304" pitchFamily="18" charset="0"/>
              </a:rPr>
              <a:t>x</a:t>
            </a:r>
            <a:r>
              <a:rPr lang="en-US" dirty="0" smtClean="0">
                <a:latin typeface="Times New Roman" panose="02020603050405020304" pitchFamily="18" charset="0"/>
              </a:rPr>
              <a:t>|</a:t>
            </a:r>
            <a:r>
              <a:rPr lang="en-US" dirty="0" smtClean="0"/>
              <a:t>.</a:t>
            </a:r>
          </a:p>
          <a:p>
            <a:pPr marL="0" indent="0">
              <a:buNone/>
            </a:pPr>
            <a:r>
              <a:rPr lang="en-US" dirty="0" smtClean="0"/>
              <a:t>	Consequently,              </a:t>
            </a:r>
            <a:r>
              <a:rPr lang="en-US" dirty="0"/>
              <a:t>. </a:t>
            </a:r>
            <a:r>
              <a:rPr lang="en-US" dirty="0" smtClean="0"/>
              <a:t>▮</a:t>
            </a:r>
            <a:endParaRPr lang="en-US" dirty="0" smtClean="0"/>
          </a:p>
          <a:p>
            <a:endParaRPr lang="en-US" dirty="0"/>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191903454"/>
              </p:ext>
            </p:extLst>
          </p:nvPr>
        </p:nvGraphicFramePr>
        <p:xfrm>
          <a:off x="4223760" y="2381395"/>
          <a:ext cx="788987" cy="488950"/>
        </p:xfrm>
        <a:graphic>
          <a:graphicData uri="http://schemas.openxmlformats.org/presentationml/2006/ole">
            <mc:AlternateContent xmlns:mc="http://schemas.openxmlformats.org/markup-compatibility/2006">
              <mc:Choice xmlns:v="urn:schemas-microsoft-com:vml" Requires="v">
                <p:oleObj spid="_x0000_s33811" name="Equation" r:id="rId6" imgW="368280" imgH="228600" progId="Equation.DSMT4">
                  <p:embed/>
                </p:oleObj>
              </mc:Choice>
              <mc:Fallback>
                <p:oleObj name="Equation" r:id="rId6" imgW="368280" imgH="228600" progId="Equation.DSMT4">
                  <p:embed/>
                  <p:pic>
                    <p:nvPicPr>
                      <p:cNvPr id="0" name=""/>
                      <p:cNvPicPr>
                        <a:picLocks noChangeAspect="1" noChangeArrowheads="1"/>
                      </p:cNvPicPr>
                      <p:nvPr/>
                    </p:nvPicPr>
                    <p:blipFill>
                      <a:blip r:embed="rId7"/>
                      <a:srcRect/>
                      <a:stretch>
                        <a:fillRect/>
                      </a:stretch>
                    </p:blipFill>
                    <p:spPr bwMode="auto">
                      <a:xfrm>
                        <a:off x="4223760" y="2381395"/>
                        <a:ext cx="7889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33755769"/>
              </p:ext>
            </p:extLst>
          </p:nvPr>
        </p:nvGraphicFramePr>
        <p:xfrm>
          <a:off x="3181204" y="4797634"/>
          <a:ext cx="788987" cy="488950"/>
        </p:xfrm>
        <a:graphic>
          <a:graphicData uri="http://schemas.openxmlformats.org/presentationml/2006/ole">
            <mc:AlternateContent xmlns:mc="http://schemas.openxmlformats.org/markup-compatibility/2006">
              <mc:Choice xmlns:v="urn:schemas-microsoft-com:vml" Requires="v">
                <p:oleObj spid="_x0000_s33812" name="Equation" r:id="rId8" imgW="368280" imgH="228600" progId="Equation.DSMT4">
                  <p:embed/>
                </p:oleObj>
              </mc:Choice>
              <mc:Fallback>
                <p:oleObj name="Equation" r:id="rId8" imgW="368280" imgH="228600" progId="Equation.DSMT4">
                  <p:embed/>
                  <p:pic>
                    <p:nvPicPr>
                      <p:cNvPr id="0" name=""/>
                      <p:cNvPicPr>
                        <a:picLocks noChangeAspect="1" noChangeArrowheads="1"/>
                      </p:cNvPicPr>
                      <p:nvPr/>
                    </p:nvPicPr>
                    <p:blipFill>
                      <a:blip r:embed="rId9"/>
                      <a:srcRect/>
                      <a:stretch>
                        <a:fillRect/>
                      </a:stretch>
                    </p:blipFill>
                    <p:spPr bwMode="auto">
                      <a:xfrm>
                        <a:off x="3181204" y="4797634"/>
                        <a:ext cx="7889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80668242"/>
      </p:ext>
    </p:extLst>
  </p:cSld>
  <p:clrMapOvr>
    <a:masterClrMapping/>
  </p:clrMapOvr>
  <mc:AlternateContent xmlns:mc="http://schemas.openxmlformats.org/markup-compatibility/2006">
    <mc:Choice xmlns:p14="http://schemas.microsoft.com/office/powerpoint/2010/main" Requires="p14">
      <p:transition spd="slow" p14:dur="2000" advTm="79921"/>
    </mc:Choice>
    <mc:Fallback>
      <p:transition spd="slow" advTm="7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Monotonic increasing functions</a:t>
            </a:r>
            <a:endParaRPr lang="en-CA" dirty="0"/>
          </a:p>
        </p:txBody>
      </p:sp>
      <p:sp>
        <p:nvSpPr>
          <p:cNvPr id="3" name="Content Placeholder 2"/>
          <p:cNvSpPr>
            <a:spLocks noGrp="1"/>
          </p:cNvSpPr>
          <p:nvPr>
            <p:ph idx="1"/>
          </p:nvPr>
        </p:nvSpPr>
        <p:spPr/>
        <p:txBody>
          <a:bodyPr/>
          <a:lstStyle/>
          <a:p>
            <a:r>
              <a:rPr lang="en-US" dirty="0" smtClean="0"/>
              <a:t>Now, a real-valued function </a:t>
            </a:r>
            <a:r>
              <a:rPr lang="en-US" i="1" dirty="0" smtClean="0">
                <a:latin typeface="Times New Roman" panose="02020603050405020304" pitchFamily="18" charset="0"/>
              </a:rPr>
              <a:t>f</a:t>
            </a:r>
            <a:r>
              <a:rPr lang="en-US" dirty="0" smtClean="0"/>
              <a:t> of a real variable is </a:t>
            </a:r>
            <a:r>
              <a:rPr lang="en-US" i="1" dirty="0" smtClean="0"/>
              <a:t>monotonic increasing </a:t>
            </a:r>
            <a:r>
              <a:rPr lang="en-US" dirty="0" smtClean="0"/>
              <a:t>on an interval </a:t>
            </a:r>
            <a:r>
              <a:rPr lang="en-US" dirty="0" smtClean="0">
                <a:latin typeface="Times New Roman" panose="02020603050405020304" pitchFamily="18" charset="0"/>
              </a:rPr>
              <a:t>[</a:t>
            </a:r>
            <a:r>
              <a:rPr lang="en-US" i="1" dirty="0" smtClean="0">
                <a:latin typeface="Times New Roman" panose="02020603050405020304" pitchFamily="18" charset="0"/>
              </a:rPr>
              <a:t>a</a:t>
            </a:r>
            <a:r>
              <a:rPr lang="en-US" dirty="0" smtClean="0">
                <a:latin typeface="Times New Roman" panose="02020603050405020304" pitchFamily="18" charset="0"/>
              </a:rPr>
              <a:t>, </a:t>
            </a:r>
            <a:r>
              <a:rPr lang="en-US" i="1" dirty="0" smtClean="0">
                <a:latin typeface="Times New Roman" panose="02020603050405020304" pitchFamily="18" charset="0"/>
              </a:rPr>
              <a:t>b</a:t>
            </a:r>
            <a:r>
              <a:rPr lang="en-US" dirty="0" smtClean="0">
                <a:latin typeface="Times New Roman" panose="02020603050405020304" pitchFamily="18" charset="0"/>
              </a:rPr>
              <a:t>]</a:t>
            </a:r>
            <a:r>
              <a:rPr lang="en-US" dirty="0" smtClean="0"/>
              <a:t> if</a:t>
            </a:r>
          </a:p>
          <a:p>
            <a:pPr marL="0" indent="0" algn="ctr">
              <a:buNone/>
            </a:pPr>
            <a:r>
              <a:rPr lang="en-US" i="1" dirty="0" smtClean="0">
                <a:latin typeface="Times New Roman" panose="02020603050405020304" pitchFamily="18" charset="0"/>
              </a:rPr>
              <a:t>f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i="1" dirty="0">
                <a:latin typeface="Times New Roman" panose="02020603050405020304" pitchFamily="18" charset="0"/>
              </a:rPr>
              <a:t> </a:t>
            </a:r>
            <a:r>
              <a:rPr lang="en-US" i="1" dirty="0" smtClean="0">
                <a:latin typeface="Times New Roman" panose="02020603050405020304" pitchFamily="18" charset="0"/>
              </a:rPr>
              <a:t>f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a:t>
            </a:r>
            <a:r>
              <a:rPr lang="en-US" dirty="0" smtClean="0"/>
              <a:t> whenever </a:t>
            </a:r>
            <a:r>
              <a:rPr lang="en-US" i="1" dirty="0" smtClean="0">
                <a:latin typeface="Times New Roman" panose="02020603050405020304" pitchFamily="18" charset="0"/>
              </a:rPr>
              <a:t>a</a:t>
            </a:r>
            <a:r>
              <a:rPr lang="en-US" dirty="0" smtClean="0">
                <a:latin typeface="Times New Roman" panose="02020603050405020304" pitchFamily="18" charset="0"/>
              </a:rPr>
              <a:t> ≤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b</a:t>
            </a:r>
          </a:p>
          <a:p>
            <a:pPr marL="0" indent="0">
              <a:buNone/>
            </a:pPr>
            <a:endParaRPr lang="en-US" dirty="0" smtClean="0"/>
          </a:p>
          <a:p>
            <a:pPr marL="0" indent="0">
              <a:buNone/>
            </a:pPr>
            <a:r>
              <a:rPr lang="en-US" dirty="0" smtClean="0"/>
              <a:t>Theorem</a:t>
            </a:r>
          </a:p>
          <a:p>
            <a:pPr marL="0" indent="0">
              <a:buNone/>
            </a:pPr>
            <a:r>
              <a:rPr lang="en-US" dirty="0"/>
              <a:t>	</a:t>
            </a:r>
            <a:r>
              <a:rPr lang="en-US" dirty="0" smtClean="0"/>
              <a:t>A differentiable real-valued function </a:t>
            </a:r>
            <a:r>
              <a:rPr lang="en-US" i="1" dirty="0" smtClean="0">
                <a:latin typeface="Times New Roman" panose="02020603050405020304" pitchFamily="18" charset="0"/>
              </a:rPr>
              <a:t>f</a:t>
            </a:r>
            <a:r>
              <a:rPr lang="en-US" dirty="0" smtClean="0"/>
              <a:t> of a real variable is 	monotonic increasing on an interval </a:t>
            </a:r>
            <a:r>
              <a:rPr lang="en-US" dirty="0" smtClean="0">
                <a:latin typeface="Times New Roman" panose="02020603050405020304" pitchFamily="18" charset="0"/>
              </a:rPr>
              <a:t>[</a:t>
            </a:r>
            <a:r>
              <a:rPr lang="en-US" i="1" dirty="0" smtClean="0">
                <a:latin typeface="Times New Roman" panose="02020603050405020304" pitchFamily="18" charset="0"/>
              </a:rPr>
              <a:t>a</a:t>
            </a:r>
            <a:r>
              <a:rPr lang="en-US" dirty="0" smtClean="0">
                <a:latin typeface="Times New Roman" panose="02020603050405020304" pitchFamily="18" charset="0"/>
              </a:rPr>
              <a:t>, </a:t>
            </a:r>
            <a:r>
              <a:rPr lang="en-US" i="1" dirty="0" smtClean="0">
                <a:latin typeface="Times New Roman" panose="02020603050405020304" pitchFamily="18" charset="0"/>
              </a:rPr>
              <a:t>b</a:t>
            </a:r>
            <a:r>
              <a:rPr lang="en-US" dirty="0" smtClean="0">
                <a:latin typeface="Times New Roman" panose="02020603050405020304" pitchFamily="18" charset="0"/>
              </a:rPr>
              <a:t>]</a:t>
            </a:r>
            <a:r>
              <a:rPr lang="en-US" dirty="0" smtClean="0"/>
              <a:t> if and only if</a:t>
            </a:r>
          </a:p>
          <a:p>
            <a:pPr marL="0" indent="0" algn="ctr">
              <a:buNone/>
            </a:pPr>
            <a:r>
              <a:rPr lang="en-US" dirty="0" smtClean="0"/>
              <a:t> </a:t>
            </a:r>
            <a:r>
              <a:rPr lang="en-US" i="1" dirty="0" smtClean="0">
                <a:latin typeface="Times New Roman" panose="02020603050405020304" pitchFamily="18" charset="0"/>
              </a:rPr>
              <a:t>f </a:t>
            </a:r>
            <a:r>
              <a:rPr lang="en-US" baseline="30000" dirty="0" smtClean="0">
                <a:latin typeface="Times New Roman" panose="02020603050405020304" pitchFamily="18" charset="0"/>
              </a:rPr>
              <a:t>(1)</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 ≥ 0 for all </a:t>
            </a:r>
            <a:r>
              <a:rPr lang="en-US" i="1" dirty="0" smtClean="0">
                <a:latin typeface="Times New Roman" panose="02020603050405020304" pitchFamily="18" charset="0"/>
              </a:rPr>
              <a:t>a</a:t>
            </a:r>
            <a:r>
              <a:rPr lang="en-US" dirty="0" smtClean="0">
                <a:latin typeface="Times New Roman" panose="02020603050405020304" pitchFamily="18" charset="0"/>
              </a:rPr>
              <a:t> &lt; </a:t>
            </a:r>
            <a:r>
              <a:rPr lang="en-US" i="1" dirty="0" smtClean="0">
                <a:latin typeface="Times New Roman" panose="02020603050405020304" pitchFamily="18" charset="0"/>
              </a:rPr>
              <a:t>x</a:t>
            </a:r>
            <a:r>
              <a:rPr lang="en-US" dirty="0" smtClean="0">
                <a:latin typeface="Times New Roman" panose="02020603050405020304" pitchFamily="18" charset="0"/>
              </a:rPr>
              <a:t> &lt; </a:t>
            </a:r>
            <a:r>
              <a:rPr lang="en-US" i="1" dirty="0" smtClean="0">
                <a:latin typeface="Times New Roman" panose="02020603050405020304" pitchFamily="18" charset="0"/>
              </a:rPr>
              <a:t>b.</a:t>
            </a:r>
            <a:endParaRPr lang="en-US" dirty="0" smtClean="0"/>
          </a:p>
          <a:p>
            <a:pPr marL="0" indent="0">
              <a:buNone/>
            </a:pPr>
            <a:r>
              <a:rPr lang="en-US" dirty="0" smtClean="0"/>
              <a:t>Proof:</a:t>
            </a:r>
          </a:p>
          <a:p>
            <a:pPr marL="0" indent="0">
              <a:buNone/>
            </a:pPr>
            <a:r>
              <a:rPr lang="en-US" dirty="0"/>
              <a:t>	</a:t>
            </a:r>
            <a:r>
              <a:rPr lang="en-US" dirty="0" smtClean="0"/>
              <a:t>A consequence of the mean-value theorem from calculus. </a:t>
            </a:r>
            <a:r>
              <a:rPr lang="en-US" dirty="0"/>
              <a:t>▮</a:t>
            </a:r>
            <a:endParaRPr lang="en-US" dirty="0" smtClean="0"/>
          </a:p>
          <a:p>
            <a:endParaRPr lang="en-US" dirty="0"/>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4</a:t>
            </a:fld>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7606145"/>
      </p:ext>
    </p:extLst>
  </p:cSld>
  <p:clrMapOvr>
    <a:masterClrMapping/>
  </p:clrMapOvr>
  <mc:AlternateContent xmlns:mc="http://schemas.openxmlformats.org/markup-compatibility/2006">
    <mc:Choice xmlns:p14="http://schemas.microsoft.com/office/powerpoint/2010/main" Requires="p14">
      <p:transition spd="slow" p14:dur="2000" advTm="89063"/>
    </mc:Choice>
    <mc:Fallback>
      <p:transition spd="slow" advTm="8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Monotonic increasing functions</a:t>
            </a:r>
            <a:endParaRPr lang="en-CA" dirty="0"/>
          </a:p>
        </p:txBody>
      </p:sp>
      <p:sp>
        <p:nvSpPr>
          <p:cNvPr id="3" name="Content Placeholder 2"/>
          <p:cNvSpPr>
            <a:spLocks noGrp="1"/>
          </p:cNvSpPr>
          <p:nvPr>
            <p:ph idx="1"/>
          </p:nvPr>
        </p:nvSpPr>
        <p:spPr/>
        <p:txBody>
          <a:bodyPr/>
          <a:lstStyle/>
          <a:p>
            <a:r>
              <a:rPr lang="en-US" dirty="0" smtClean="0"/>
              <a:t>Examples of monotonic increasing functions include:</a:t>
            </a:r>
          </a:p>
          <a:p>
            <a:endParaRPr lang="en-US" dirty="0" smtClean="0"/>
          </a:p>
          <a:p>
            <a:pPr marL="0" indent="0">
              <a:buNone/>
            </a:pPr>
            <a:r>
              <a:rPr lang="en-US" i="1" dirty="0" smtClean="0">
                <a:latin typeface="Times New Roman" panose="02020603050405020304" pitchFamily="18" charset="0"/>
              </a:rPr>
              <a:t>		</a:t>
            </a:r>
            <a:r>
              <a:rPr lang="en-US" dirty="0" smtClean="0"/>
              <a:t>Function	Interval</a:t>
            </a:r>
            <a:endParaRPr lang="en-US" i="1" dirty="0" smtClean="0"/>
          </a:p>
          <a:p>
            <a:pPr marL="0" indent="0">
              <a:buNone/>
            </a:pPr>
            <a:r>
              <a:rPr lang="en-US" dirty="0" smtClean="0"/>
              <a:t>		   </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latin typeface="Times New Roman" panose="02020603050405020304" pitchFamily="18" charset="0"/>
              </a:rPr>
              <a:t>		  [0, </a:t>
            </a:r>
            <a:r>
              <a:rPr lang="en-CA" dirty="0" smtClean="0">
                <a:latin typeface="Times New Roman" panose="02020603050405020304" pitchFamily="18" charset="0"/>
              </a:rPr>
              <a:t>∞)</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  [</a:t>
            </a:r>
            <a:r>
              <a:rPr lang="en-US" dirty="0">
                <a:latin typeface="Times New Roman" panose="02020603050405020304" pitchFamily="18" charset="0"/>
              </a:rPr>
              <a:t>0, </a:t>
            </a:r>
            <a:r>
              <a:rPr lang="en-CA" dirty="0">
                <a:latin typeface="Times New Roman" panose="02020603050405020304" pitchFamily="18" charset="0"/>
              </a:rPr>
              <a:t>∞</a:t>
            </a:r>
            <a:r>
              <a:rPr lang="en-CA" dirty="0" smtClean="0">
                <a:latin typeface="Times New Roman" panose="02020603050405020304" pitchFamily="18" charset="0"/>
              </a:rPr>
              <a:t>)</a:t>
            </a:r>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a:t>
            </a:r>
            <a:r>
              <a:rPr lang="en-US" dirty="0" smtClean="0">
                <a:latin typeface="Times New Roman" panose="02020603050405020304" pitchFamily="18" charset="0"/>
              </a:rPr>
              <a:t>ln(</a:t>
            </a:r>
            <a:r>
              <a:rPr lang="en-US" i="1" dirty="0" smtClean="0">
                <a:latin typeface="Times New Roman" panose="02020603050405020304" pitchFamily="18" charset="0"/>
              </a:rPr>
              <a:t>x</a:t>
            </a:r>
            <a:r>
              <a:rPr lang="en-US" dirty="0" smtClean="0">
                <a:latin typeface="Times New Roman" panose="02020603050405020304" pitchFamily="18" charset="0"/>
              </a:rPr>
              <a:t>)		  (0, </a:t>
            </a:r>
            <a:r>
              <a:rPr lang="en-CA" dirty="0" smtClean="0">
                <a:latin typeface="Times New Roman" panose="02020603050405020304" pitchFamily="18" charset="0"/>
              </a:rPr>
              <a:t>∞)</a:t>
            </a:r>
          </a:p>
          <a:p>
            <a:pPr marL="0" indent="0">
              <a:buNone/>
            </a:pPr>
            <a:r>
              <a:rPr lang="en-US" dirty="0">
                <a:latin typeface="Times New Roman" panose="02020603050405020304" pitchFamily="18" charset="0"/>
              </a:rPr>
              <a:t>		   </a:t>
            </a:r>
            <a:r>
              <a:rPr lang="en-US" i="1" dirty="0" smtClean="0">
                <a:latin typeface="Times New Roman" panose="02020603050405020304" pitchFamily="18" charset="0"/>
              </a:rPr>
              <a:t>x</a:t>
            </a:r>
            <a:r>
              <a:rPr lang="en-US" baseline="30000" dirty="0" smtClean="0">
                <a:latin typeface="Times New Roman" panose="02020603050405020304" pitchFamily="18" charset="0"/>
              </a:rPr>
              <a:t>3</a:t>
            </a:r>
            <a:r>
              <a:rPr lang="en-US" i="1" dirty="0">
                <a:latin typeface="Times New Roman" panose="02020603050405020304" pitchFamily="18" charset="0"/>
              </a:rPr>
              <a:t>		     </a:t>
            </a:r>
            <a:r>
              <a:rPr lang="en-US" b="1" dirty="0">
                <a:latin typeface="Times New Roman" panose="02020603050405020304" pitchFamily="18" charset="0"/>
              </a:rPr>
              <a:t>R</a:t>
            </a:r>
            <a:endParaRPr lang="en-CA" dirty="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e</a:t>
            </a:r>
            <a:r>
              <a:rPr lang="en-US" i="1" baseline="30000" dirty="0" smtClean="0">
                <a:latin typeface="Times New Roman" panose="02020603050405020304" pitchFamily="18" charset="0"/>
              </a:rPr>
              <a:t>x</a:t>
            </a:r>
            <a:r>
              <a:rPr lang="en-US" i="1" dirty="0" smtClean="0">
                <a:latin typeface="Times New Roman" panose="02020603050405020304" pitchFamily="18" charset="0"/>
              </a:rPr>
              <a:t>		     </a:t>
            </a:r>
            <a:r>
              <a:rPr lang="en-US" b="1" dirty="0" smtClean="0">
                <a:latin typeface="Times New Roman" panose="02020603050405020304" pitchFamily="18" charset="0"/>
              </a:rPr>
              <a:t>R</a:t>
            </a:r>
            <a:endParaRPr lang="en-CA"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562163068"/>
              </p:ext>
            </p:extLst>
          </p:nvPr>
        </p:nvGraphicFramePr>
        <p:xfrm>
          <a:off x="2399571" y="3204590"/>
          <a:ext cx="490537" cy="461962"/>
        </p:xfrm>
        <a:graphic>
          <a:graphicData uri="http://schemas.openxmlformats.org/presentationml/2006/ole">
            <mc:AlternateContent xmlns:mc="http://schemas.openxmlformats.org/markup-compatibility/2006">
              <mc:Choice xmlns:v="urn:schemas-microsoft-com:vml" Requires="v">
                <p:oleObj spid="_x0000_s35850" name="Equation" r:id="rId6" imgW="228600" imgH="215640" progId="Equation.DSMT4">
                  <p:embed/>
                </p:oleObj>
              </mc:Choice>
              <mc:Fallback>
                <p:oleObj name="Equation" r:id="rId6" imgW="228600" imgH="215640" progId="Equation.DSMT4">
                  <p:embed/>
                  <p:pic>
                    <p:nvPicPr>
                      <p:cNvPr id="0" name="Object 3"/>
                      <p:cNvPicPr>
                        <a:picLocks noChangeAspect="1" noChangeArrowheads="1"/>
                      </p:cNvPicPr>
                      <p:nvPr/>
                    </p:nvPicPr>
                    <p:blipFill>
                      <a:blip r:embed="rId7"/>
                      <a:srcRect/>
                      <a:stretch>
                        <a:fillRect/>
                      </a:stretch>
                    </p:blipFill>
                    <p:spPr bwMode="auto">
                      <a:xfrm>
                        <a:off x="2399571" y="3204590"/>
                        <a:ext cx="490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2098964" y="2826327"/>
            <a:ext cx="33043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9687143">
            <a:off x="3989147" y="4662077"/>
            <a:ext cx="2830583"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Domain of monotonicity</a:t>
            </a:r>
            <a:endParaRPr lang="en-CA" sz="2000" dirty="0">
              <a:solidFill>
                <a:schemeClr val="bg1"/>
              </a:solidFill>
              <a:latin typeface="Cambria" panose="02040503050406030204" pitchFamily="18" charset="0"/>
              <a:ea typeface="Cambria" panose="02040503050406030204" pitchFamily="18" charset="0"/>
            </a:endParaRPr>
          </a:p>
        </p:txBody>
      </p:sp>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89628513"/>
      </p:ext>
    </p:extLst>
  </p:cSld>
  <p:clrMapOvr>
    <a:masterClrMapping/>
  </p:clrMapOvr>
  <mc:AlternateContent xmlns:mc="http://schemas.openxmlformats.org/markup-compatibility/2006">
    <mc:Choice xmlns:p14="http://schemas.microsoft.com/office/powerpoint/2010/main" Requires="p14">
      <p:transition spd="slow" p14:dur="2000" advTm="116103"/>
    </mc:Choice>
    <mc:Fallback>
      <p:transition spd="slow" advTm="11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Monotonic increasing functions</a:t>
            </a:r>
            <a:endParaRPr lang="en-CA" dirty="0"/>
          </a:p>
        </p:txBody>
      </p:sp>
      <p:sp>
        <p:nvSpPr>
          <p:cNvPr id="3" name="Content Placeholder 2"/>
          <p:cNvSpPr>
            <a:spLocks noGrp="1"/>
          </p:cNvSpPr>
          <p:nvPr>
            <p:ph idx="1"/>
          </p:nvPr>
        </p:nvSpPr>
        <p:spPr/>
        <p:txBody>
          <a:bodyPr/>
          <a:lstStyle/>
          <a:p>
            <a:r>
              <a:rPr lang="en-US" dirty="0" smtClean="0"/>
              <a:t>If</a:t>
            </a:r>
          </a:p>
          <a:p>
            <a:pPr marL="0" indent="0" algn="ctr">
              <a:buNone/>
            </a:pP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a:latin typeface="Times New Roman" panose="02020603050405020304" pitchFamily="18" charset="0"/>
              </a:rPr>
              <a:t> ≤ </a:t>
            </a:r>
            <a:r>
              <a:rPr lang="en-US" i="1" dirty="0" smtClean="0">
                <a:latin typeface="Times New Roman" panose="02020603050405020304" pitchFamily="18" charset="0"/>
              </a:rPr>
              <a:t>x</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n</a:t>
            </a:r>
            <a:r>
              <a:rPr lang="en-US" dirty="0" smtClean="0">
                <a:latin typeface="Times New Roman" panose="02020603050405020304" pitchFamily="18" charset="0"/>
              </a:rPr>
              <a:t>,</a:t>
            </a:r>
          </a:p>
          <a:p>
            <a:pPr marL="0" indent="0">
              <a:buNone/>
            </a:pPr>
            <a:r>
              <a:rPr lang="en-US" dirty="0" smtClean="0"/>
              <a:t>    and all points are in a domain of monotonicity of  </a:t>
            </a:r>
            <a:r>
              <a:rPr lang="en-US" i="1" dirty="0" smtClean="0">
                <a:latin typeface="Times New Roman" panose="02020603050405020304" pitchFamily="18" charset="0"/>
              </a:rPr>
              <a:t>f</a:t>
            </a:r>
            <a:r>
              <a:rPr lang="en-US" dirty="0" smtClean="0"/>
              <a:t>, </a:t>
            </a:r>
          </a:p>
          <a:p>
            <a:pPr marL="0" indent="0" algn="ctr">
              <a:buNone/>
            </a:pP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f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a:latin typeface="Times New Roman" panose="02020603050405020304" pitchFamily="18" charset="0"/>
              </a:rPr>
              <a:t>f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f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f </a:t>
            </a:r>
            <a:r>
              <a:rPr lang="en-US" dirty="0" smtClean="0">
                <a:latin typeface="Times New Roman" panose="02020603050405020304" pitchFamily="18" charset="0"/>
              </a:rPr>
              <a:t>(</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n</a:t>
            </a:r>
            <a:r>
              <a:rPr lang="en-US" dirty="0" smtClean="0">
                <a:latin typeface="Times New Roman" panose="02020603050405020304" pitchFamily="18" charset="0"/>
              </a:rPr>
              <a:t>).</a:t>
            </a:r>
          </a:p>
          <a:p>
            <a:pPr marL="0" indent="0" algn="ctr">
              <a:buNone/>
            </a:pPr>
            <a:endParaRPr lang="en-US" dirty="0" smtClean="0">
              <a:latin typeface="Times New Roman" panose="02020603050405020304" pitchFamily="18" charset="0"/>
            </a:endParaRPr>
          </a:p>
          <a:p>
            <a:r>
              <a:rPr lang="en-US" dirty="0" smtClean="0"/>
              <a:t>In this course, we will use it as follows:</a:t>
            </a:r>
          </a:p>
          <a:p>
            <a:pPr lvl="1"/>
            <a:r>
              <a:rPr lang="en-US" dirty="0" smtClean="0"/>
              <a:t>If </a:t>
            </a:r>
            <a:r>
              <a:rPr lang="en-US" dirty="0" smtClean="0">
                <a:latin typeface="Times New Roman" panose="02020603050405020304" pitchFamily="18" charset="0"/>
              </a:rPr>
              <a:t>0 </a:t>
            </a:r>
            <a:r>
              <a:rPr lang="en-US" dirty="0">
                <a:latin typeface="Times New Roman" panose="02020603050405020304" pitchFamily="18" charset="0"/>
              </a:rPr>
              <a:t>≤ </a:t>
            </a:r>
            <a:r>
              <a:rPr lang="en-US" i="1" dirty="0" smtClean="0">
                <a:latin typeface="Times New Roman" panose="02020603050405020304" pitchFamily="18" charset="0"/>
              </a:rPr>
              <a:t>x </a:t>
            </a:r>
            <a:r>
              <a:rPr lang="en-US" dirty="0">
                <a:latin typeface="Times New Roman" panose="02020603050405020304" pitchFamily="18" charset="0"/>
              </a:rPr>
              <a:t>≤ </a:t>
            </a:r>
            <a:r>
              <a:rPr lang="en-US" i="1" dirty="0" smtClean="0">
                <a:latin typeface="Times New Roman" panose="02020603050405020304" pitchFamily="18" charset="0"/>
              </a:rPr>
              <a:t>y</a:t>
            </a:r>
            <a:r>
              <a:rPr lang="en-US" dirty="0" smtClean="0"/>
              <a:t>, then</a:t>
            </a:r>
            <a:r>
              <a:rPr lang="en-US" dirty="0" smtClean="0">
                <a:latin typeface="Times New Roman" panose="02020603050405020304" pitchFamily="18" charset="0"/>
              </a:rPr>
              <a:t> </a:t>
            </a:r>
            <a:r>
              <a:rPr lang="en-US" dirty="0">
                <a:latin typeface="Times New Roman" panose="02020603050405020304" pitchFamily="18" charset="0"/>
              </a:rPr>
              <a:t>0 ≤ </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i="1"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y</a:t>
            </a:r>
            <a:r>
              <a:rPr lang="en-US" baseline="30000" dirty="0" smtClean="0">
                <a:latin typeface="Times New Roman" panose="02020603050405020304" pitchFamily="18" charset="0"/>
              </a:rPr>
              <a:t>2</a:t>
            </a:r>
            <a:r>
              <a:rPr lang="en-US" dirty="0" smtClean="0">
                <a:latin typeface="Times New Roman" panose="02020603050405020304" pitchFamily="18" charset="0"/>
              </a:rPr>
              <a:t> </a:t>
            </a:r>
          </a:p>
          <a:p>
            <a:pPr lvl="1"/>
            <a:r>
              <a:rPr lang="en-US" dirty="0">
                <a:solidFill>
                  <a:prstClr val="white"/>
                </a:solidFill>
              </a:rPr>
              <a:t>If </a:t>
            </a:r>
            <a:r>
              <a:rPr lang="en-US" dirty="0">
                <a:solidFill>
                  <a:prstClr val="white"/>
                </a:solidFill>
                <a:latin typeface="Times New Roman" panose="02020603050405020304" pitchFamily="18" charset="0"/>
              </a:rPr>
              <a:t>0 ≤ </a:t>
            </a:r>
            <a:r>
              <a:rPr lang="en-US" i="1" dirty="0">
                <a:solidFill>
                  <a:prstClr val="white"/>
                </a:solidFill>
                <a:latin typeface="Times New Roman" panose="02020603050405020304" pitchFamily="18" charset="0"/>
              </a:rPr>
              <a:t>x </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y</a:t>
            </a:r>
            <a:r>
              <a:rPr lang="en-US" dirty="0">
                <a:solidFill>
                  <a:prstClr val="white"/>
                </a:solidFill>
              </a:rPr>
              <a:t>, </a:t>
            </a:r>
            <a:r>
              <a:rPr lang="en-US" dirty="0" smtClean="0">
                <a:solidFill>
                  <a:prstClr val="white"/>
                </a:solidFill>
              </a:rPr>
              <a:t>then</a:t>
            </a:r>
            <a:endParaRPr lang="en-US" dirty="0"/>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5" name="Object 4"/>
          <p:cNvGraphicFramePr>
            <a:graphicFrameLocks noChangeAspect="1"/>
          </p:cNvGraphicFramePr>
          <p:nvPr>
            <p:extLst>
              <p:ext uri="{D42A27DB-BD31-4B8C-83A1-F6EECF244321}">
                <p14:modId xmlns:p14="http://schemas.microsoft.com/office/powerpoint/2010/main" val="3919128562"/>
              </p:ext>
            </p:extLst>
          </p:nvPr>
        </p:nvGraphicFramePr>
        <p:xfrm>
          <a:off x="3129904" y="4375294"/>
          <a:ext cx="1461943" cy="470477"/>
        </p:xfrm>
        <a:graphic>
          <a:graphicData uri="http://schemas.openxmlformats.org/presentationml/2006/ole">
            <mc:AlternateContent xmlns:mc="http://schemas.openxmlformats.org/markup-compatibility/2006">
              <mc:Choice xmlns:v="urn:schemas-microsoft-com:vml" Requires="v">
                <p:oleObj spid="_x0000_s36874" name="Equation" r:id="rId6" imgW="749160" imgH="241200" progId="Equation.DSMT4">
                  <p:embed/>
                </p:oleObj>
              </mc:Choice>
              <mc:Fallback>
                <p:oleObj name="Equation" r:id="rId6" imgW="749160" imgH="241200" progId="Equation.DSMT4">
                  <p:embed/>
                  <p:pic>
                    <p:nvPicPr>
                      <p:cNvPr id="0" name="Object 3"/>
                      <p:cNvPicPr>
                        <a:picLocks noChangeAspect="1" noChangeArrowheads="1"/>
                      </p:cNvPicPr>
                      <p:nvPr/>
                    </p:nvPicPr>
                    <p:blipFill>
                      <a:blip r:embed="rId7"/>
                      <a:srcRect/>
                      <a:stretch>
                        <a:fillRect/>
                      </a:stretch>
                    </p:blipFill>
                    <p:spPr bwMode="auto">
                      <a:xfrm>
                        <a:off x="3129904" y="4375294"/>
                        <a:ext cx="1461943" cy="47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02816507"/>
      </p:ext>
    </p:extLst>
  </p:cSld>
  <p:clrMapOvr>
    <a:masterClrMapping/>
  </p:clrMapOvr>
  <mc:AlternateContent xmlns:mc="http://schemas.openxmlformats.org/markup-compatibility/2006">
    <mc:Choice xmlns:p14="http://schemas.microsoft.com/office/powerpoint/2010/main" Requires="p14">
      <p:transition spd="slow" p14:dur="2000" advTm="61051"/>
    </mc:Choice>
    <mc:Fallback>
      <p:transition spd="slow" advTm="61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Rectangular to polar</a:t>
            </a:r>
            <a:endParaRPr lang="en-CA" dirty="0"/>
          </a:p>
        </p:txBody>
      </p:sp>
      <p:sp>
        <p:nvSpPr>
          <p:cNvPr id="3" name="Content Placeholder 2"/>
          <p:cNvSpPr>
            <a:spLocks noGrp="1"/>
          </p:cNvSpPr>
          <p:nvPr>
            <p:ph idx="1"/>
          </p:nvPr>
        </p:nvSpPr>
        <p:spPr/>
        <p:txBody>
          <a:bodyPr/>
          <a:lstStyle/>
          <a:p>
            <a:pPr marL="0" indent="0">
              <a:buNone/>
            </a:pPr>
            <a:r>
              <a:rPr lang="en-US" dirty="0" smtClean="0"/>
              <a:t>Theorem</a:t>
            </a:r>
            <a:endParaRPr lang="en-US" dirty="0"/>
          </a:p>
          <a:p>
            <a:pPr marL="0" indent="0">
              <a:buNone/>
            </a:pPr>
            <a:r>
              <a:rPr lang="en-US" dirty="0" smtClean="0"/>
              <a:t>	Given a complex value </a:t>
            </a:r>
            <a:r>
              <a:rPr lang="en-US" i="1" dirty="0" smtClean="0">
                <a:latin typeface="Times New Roman" panose="02020603050405020304" pitchFamily="18" charset="0"/>
              </a:rPr>
              <a:t>z</a:t>
            </a:r>
            <a:r>
              <a:rPr lang="en-US" dirty="0" smtClean="0"/>
              <a:t>,                                           . </a:t>
            </a:r>
          </a:p>
          <a:p>
            <a:pPr marL="0" indent="0">
              <a:buNone/>
            </a:pPr>
            <a:endParaRPr lang="en-US" dirty="0"/>
          </a:p>
          <a:p>
            <a:pPr marL="0" indent="0">
              <a:buNone/>
            </a:pPr>
            <a:r>
              <a:rPr lang="en-US" dirty="0" smtClean="0"/>
              <a:t>Proof:</a:t>
            </a:r>
          </a:p>
          <a:p>
            <a:pPr marL="0" indent="0">
              <a:buNone/>
            </a:pPr>
            <a:r>
              <a:rPr lang="en-US" dirty="0"/>
              <a:t>	</a:t>
            </a:r>
            <a:r>
              <a:rPr lang="en-US" dirty="0" smtClean="0"/>
              <a:t>Because               is a real value,                                  is a 	consequence of the previous theorem.</a:t>
            </a:r>
          </a:p>
          <a:p>
            <a:pPr marL="0" indent="0">
              <a:buNone/>
            </a:pPr>
            <a:endParaRPr lang="en-US" dirty="0"/>
          </a:p>
          <a:p>
            <a:pPr marL="0" indent="0">
              <a:buNone/>
            </a:pPr>
            <a:r>
              <a:rPr lang="en-US" dirty="0" smtClean="0"/>
              <a:t>	If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err="1" smtClean="0">
                <a:latin typeface="Symbol" panose="05050102010706020507" pitchFamily="18" charset="2"/>
              </a:rPr>
              <a:t>b</a:t>
            </a:r>
            <a:r>
              <a:rPr lang="en-US" i="1" dirty="0" err="1" smtClean="0">
                <a:latin typeface="Times New Roman" panose="02020603050405020304" pitchFamily="18" charset="0"/>
              </a:rPr>
              <a:t>j</a:t>
            </a:r>
            <a:r>
              <a:rPr lang="en-US" dirty="0" smtClean="0"/>
              <a:t>, then because              , it follows that </a:t>
            </a:r>
          </a:p>
          <a:p>
            <a:pPr marL="0" indent="0">
              <a:buNone/>
            </a:pPr>
            <a:endParaRPr lang="en-US" dirty="0" smtClean="0"/>
          </a:p>
          <a:p>
            <a:pPr marL="0" indent="0">
              <a:buNone/>
            </a:pPr>
            <a:r>
              <a:rPr lang="en-US" dirty="0"/>
              <a:t>	</a:t>
            </a:r>
            <a:r>
              <a:rPr lang="en-US" dirty="0" smtClean="0"/>
              <a:t>By monotonicity, </a:t>
            </a:r>
            <a:endParaRPr lang="en-US" dirty="0"/>
          </a:p>
          <a:p>
            <a:pPr marL="0" indent="0">
              <a:buNone/>
            </a:pPr>
            <a:r>
              <a:rPr lang="en-US" dirty="0" smtClean="0"/>
              <a:t>	</a:t>
            </a:r>
          </a:p>
          <a:p>
            <a:pPr marL="0" indent="0">
              <a:buNone/>
            </a:pPr>
            <a:r>
              <a:rPr lang="en-US" dirty="0"/>
              <a:t>	</a:t>
            </a:r>
            <a:r>
              <a:rPr lang="en-US" dirty="0" smtClean="0"/>
              <a:t>and by definition, this </a:t>
            </a:r>
            <a:r>
              <a:rPr lang="en-US" dirty="0"/>
              <a:t>means                         . ▮</a:t>
            </a:r>
            <a:endParaRPr lang="en-US" dirty="0"/>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596318249"/>
              </p:ext>
            </p:extLst>
          </p:nvPr>
        </p:nvGraphicFramePr>
        <p:xfrm>
          <a:off x="4429847" y="1980046"/>
          <a:ext cx="2559050" cy="542925"/>
        </p:xfrm>
        <a:graphic>
          <a:graphicData uri="http://schemas.openxmlformats.org/presentationml/2006/ole">
            <mc:AlternateContent xmlns:mc="http://schemas.openxmlformats.org/markup-compatibility/2006">
              <mc:Choice xmlns:v="urn:schemas-microsoft-com:vml" Requires="v">
                <p:oleObj spid="_x0000_s16607" name="Equation" r:id="rId6" imgW="1193760" imgH="253800" progId="Equation.DSMT4">
                  <p:embed/>
                </p:oleObj>
              </mc:Choice>
              <mc:Fallback>
                <p:oleObj name="Equation" r:id="rId6" imgW="1193760" imgH="253800" progId="Equation.DSMT4">
                  <p:embed/>
                  <p:pic>
                    <p:nvPicPr>
                      <p:cNvPr id="0" name="Object 3"/>
                      <p:cNvPicPr>
                        <a:picLocks noChangeAspect="1" noChangeArrowheads="1"/>
                      </p:cNvPicPr>
                      <p:nvPr/>
                    </p:nvPicPr>
                    <p:blipFill>
                      <a:blip r:embed="rId7"/>
                      <a:srcRect/>
                      <a:stretch>
                        <a:fillRect/>
                      </a:stretch>
                    </p:blipFill>
                    <p:spPr bwMode="auto">
                      <a:xfrm>
                        <a:off x="4429847" y="1980046"/>
                        <a:ext cx="25590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83080433"/>
              </p:ext>
            </p:extLst>
          </p:nvPr>
        </p:nvGraphicFramePr>
        <p:xfrm>
          <a:off x="2472460" y="3198668"/>
          <a:ext cx="869950" cy="488950"/>
        </p:xfrm>
        <a:graphic>
          <a:graphicData uri="http://schemas.openxmlformats.org/presentationml/2006/ole">
            <mc:AlternateContent xmlns:mc="http://schemas.openxmlformats.org/markup-compatibility/2006">
              <mc:Choice xmlns:v="urn:schemas-microsoft-com:vml" Requires="v">
                <p:oleObj spid="_x0000_s16608" name="Equation" r:id="rId8" imgW="406080" imgH="228600" progId="Equation.DSMT4">
                  <p:embed/>
                </p:oleObj>
              </mc:Choice>
              <mc:Fallback>
                <p:oleObj name="Equation" r:id="rId8" imgW="406080" imgH="228600" progId="Equation.DSMT4">
                  <p:embed/>
                  <p:pic>
                    <p:nvPicPr>
                      <p:cNvPr id="0" name=""/>
                      <p:cNvPicPr>
                        <a:picLocks noChangeAspect="1" noChangeArrowheads="1"/>
                      </p:cNvPicPr>
                      <p:nvPr/>
                    </p:nvPicPr>
                    <p:blipFill>
                      <a:blip r:embed="rId9"/>
                      <a:srcRect/>
                      <a:stretch>
                        <a:fillRect/>
                      </a:stretch>
                    </p:blipFill>
                    <p:spPr bwMode="auto">
                      <a:xfrm>
                        <a:off x="2472460" y="3198668"/>
                        <a:ext cx="869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41723683"/>
              </p:ext>
            </p:extLst>
          </p:nvPr>
        </p:nvGraphicFramePr>
        <p:xfrm>
          <a:off x="5089465" y="3172114"/>
          <a:ext cx="2041525" cy="542925"/>
        </p:xfrm>
        <a:graphic>
          <a:graphicData uri="http://schemas.openxmlformats.org/presentationml/2006/ole">
            <mc:AlternateContent xmlns:mc="http://schemas.openxmlformats.org/markup-compatibility/2006">
              <mc:Choice xmlns:v="urn:schemas-microsoft-com:vml" Requires="v">
                <p:oleObj spid="_x0000_s16609" name="Equation" r:id="rId10" imgW="952200" imgH="253800" progId="Equation.DSMT4">
                  <p:embed/>
                </p:oleObj>
              </mc:Choice>
              <mc:Fallback>
                <p:oleObj name="Equation" r:id="rId10" imgW="952200" imgH="253800" progId="Equation.DSMT4">
                  <p:embed/>
                  <p:pic>
                    <p:nvPicPr>
                      <p:cNvPr id="0" name=""/>
                      <p:cNvPicPr>
                        <a:picLocks noChangeAspect="1" noChangeArrowheads="1"/>
                      </p:cNvPicPr>
                      <p:nvPr/>
                    </p:nvPicPr>
                    <p:blipFill>
                      <a:blip r:embed="rId11"/>
                      <a:srcRect/>
                      <a:stretch>
                        <a:fillRect/>
                      </a:stretch>
                    </p:blipFill>
                    <p:spPr bwMode="auto">
                      <a:xfrm>
                        <a:off x="5089465" y="3172114"/>
                        <a:ext cx="20415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311277375"/>
              </p:ext>
            </p:extLst>
          </p:nvPr>
        </p:nvGraphicFramePr>
        <p:xfrm>
          <a:off x="3589484" y="4723885"/>
          <a:ext cx="1633538" cy="460375"/>
        </p:xfrm>
        <a:graphic>
          <a:graphicData uri="http://schemas.openxmlformats.org/presentationml/2006/ole">
            <mc:AlternateContent xmlns:mc="http://schemas.openxmlformats.org/markup-compatibility/2006">
              <mc:Choice xmlns:v="urn:schemas-microsoft-com:vml" Requires="v">
                <p:oleObj spid="_x0000_s16610" name="Equation" r:id="rId12" imgW="761760" imgH="215640" progId="Equation.DSMT4">
                  <p:embed/>
                </p:oleObj>
              </mc:Choice>
              <mc:Fallback>
                <p:oleObj name="Equation" r:id="rId12" imgW="761760" imgH="215640" progId="Equation.DSMT4">
                  <p:embed/>
                  <p:pic>
                    <p:nvPicPr>
                      <p:cNvPr id="0" name=""/>
                      <p:cNvPicPr>
                        <a:picLocks noChangeAspect="1" noChangeArrowheads="1"/>
                      </p:cNvPicPr>
                      <p:nvPr/>
                    </p:nvPicPr>
                    <p:blipFill>
                      <a:blip r:embed="rId13"/>
                      <a:srcRect/>
                      <a:stretch>
                        <a:fillRect/>
                      </a:stretch>
                    </p:blipFill>
                    <p:spPr bwMode="auto">
                      <a:xfrm>
                        <a:off x="3589484" y="4723885"/>
                        <a:ext cx="163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093657674"/>
              </p:ext>
            </p:extLst>
          </p:nvPr>
        </p:nvGraphicFramePr>
        <p:xfrm>
          <a:off x="4528127" y="4335752"/>
          <a:ext cx="871538" cy="460375"/>
        </p:xfrm>
        <a:graphic>
          <a:graphicData uri="http://schemas.openxmlformats.org/presentationml/2006/ole">
            <mc:AlternateContent xmlns:mc="http://schemas.openxmlformats.org/markup-compatibility/2006">
              <mc:Choice xmlns:v="urn:schemas-microsoft-com:vml" Requires="v">
                <p:oleObj spid="_x0000_s16611" name="Equation" r:id="rId14" imgW="406080" imgH="215640" progId="Equation.DSMT4">
                  <p:embed/>
                </p:oleObj>
              </mc:Choice>
              <mc:Fallback>
                <p:oleObj name="Equation" r:id="rId14" imgW="406080" imgH="215640" progId="Equation.DSMT4">
                  <p:embed/>
                  <p:pic>
                    <p:nvPicPr>
                      <p:cNvPr id="0" name=""/>
                      <p:cNvPicPr>
                        <a:picLocks noChangeAspect="1" noChangeArrowheads="1"/>
                      </p:cNvPicPr>
                      <p:nvPr/>
                    </p:nvPicPr>
                    <p:blipFill>
                      <a:blip r:embed="rId15"/>
                      <a:srcRect/>
                      <a:stretch>
                        <a:fillRect/>
                      </a:stretch>
                    </p:blipFill>
                    <p:spPr bwMode="auto">
                      <a:xfrm>
                        <a:off x="4528127" y="4335752"/>
                        <a:ext cx="871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076788291"/>
              </p:ext>
            </p:extLst>
          </p:nvPr>
        </p:nvGraphicFramePr>
        <p:xfrm>
          <a:off x="3268518" y="5526087"/>
          <a:ext cx="2124075" cy="569913"/>
        </p:xfrm>
        <a:graphic>
          <a:graphicData uri="http://schemas.openxmlformats.org/presentationml/2006/ole">
            <mc:AlternateContent xmlns:mc="http://schemas.openxmlformats.org/markup-compatibility/2006">
              <mc:Choice xmlns:v="urn:schemas-microsoft-com:vml" Requires="v">
                <p:oleObj spid="_x0000_s16612" name="Equation" r:id="rId16" imgW="990360" imgH="266400" progId="Equation.DSMT4">
                  <p:embed/>
                </p:oleObj>
              </mc:Choice>
              <mc:Fallback>
                <p:oleObj name="Equation" r:id="rId16" imgW="990360" imgH="266400" progId="Equation.DSMT4">
                  <p:embed/>
                  <p:pic>
                    <p:nvPicPr>
                      <p:cNvPr id="0" name=""/>
                      <p:cNvPicPr>
                        <a:picLocks noChangeAspect="1" noChangeArrowheads="1"/>
                      </p:cNvPicPr>
                      <p:nvPr/>
                    </p:nvPicPr>
                    <p:blipFill>
                      <a:blip r:embed="rId17"/>
                      <a:srcRect/>
                      <a:stretch>
                        <a:fillRect/>
                      </a:stretch>
                    </p:blipFill>
                    <p:spPr bwMode="auto">
                      <a:xfrm>
                        <a:off x="3268518" y="5526087"/>
                        <a:ext cx="21240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508000415"/>
              </p:ext>
            </p:extLst>
          </p:nvPr>
        </p:nvGraphicFramePr>
        <p:xfrm>
          <a:off x="4915044" y="5930612"/>
          <a:ext cx="1498600" cy="542925"/>
        </p:xfrm>
        <a:graphic>
          <a:graphicData uri="http://schemas.openxmlformats.org/presentationml/2006/ole">
            <mc:AlternateContent xmlns:mc="http://schemas.openxmlformats.org/markup-compatibility/2006">
              <mc:Choice xmlns:v="urn:schemas-microsoft-com:vml" Requires="v">
                <p:oleObj spid="_x0000_s16613" name="Equation" r:id="rId18" imgW="698400" imgH="253800" progId="Equation.DSMT4">
                  <p:embed/>
                </p:oleObj>
              </mc:Choice>
              <mc:Fallback>
                <p:oleObj name="Equation" r:id="rId18" imgW="698400" imgH="253800" progId="Equation.DSMT4">
                  <p:embed/>
                  <p:pic>
                    <p:nvPicPr>
                      <p:cNvPr id="0" name=""/>
                      <p:cNvPicPr>
                        <a:picLocks noChangeAspect="1" noChangeArrowheads="1"/>
                      </p:cNvPicPr>
                      <p:nvPr/>
                    </p:nvPicPr>
                    <p:blipFill>
                      <a:blip r:embed="rId19"/>
                      <a:srcRect/>
                      <a:stretch>
                        <a:fillRect/>
                      </a:stretch>
                    </p:blipFill>
                    <p:spPr bwMode="auto">
                      <a:xfrm>
                        <a:off x="4915044" y="5930612"/>
                        <a:ext cx="1498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82737846"/>
      </p:ext>
    </p:extLst>
  </p:cSld>
  <p:clrMapOvr>
    <a:masterClrMapping/>
  </p:clrMapOvr>
  <mc:AlternateContent xmlns:mc="http://schemas.openxmlformats.org/markup-compatibility/2006">
    <mc:Choice xmlns:p14="http://schemas.microsoft.com/office/powerpoint/2010/main" Requires="p14">
      <p:transition spd="slow" p14:dur="2000" advTm="114739"/>
    </mc:Choice>
    <mc:Fallback>
      <p:transition spd="slow" advTm="114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Rectangular to polar</a:t>
            </a:r>
            <a:endParaRPr lang="en-CA" dirty="0"/>
          </a:p>
        </p:txBody>
      </p:sp>
      <p:sp>
        <p:nvSpPr>
          <p:cNvPr id="3" name="Content Placeholder 2"/>
          <p:cNvSpPr>
            <a:spLocks noGrp="1"/>
          </p:cNvSpPr>
          <p:nvPr>
            <p:ph idx="1"/>
          </p:nvPr>
        </p:nvSpPr>
        <p:spPr/>
        <p:txBody>
          <a:bodyPr/>
          <a:lstStyle/>
          <a:p>
            <a:pPr marL="0" indent="0">
              <a:buNone/>
            </a:pPr>
            <a:r>
              <a:rPr lang="en-US" dirty="0" smtClean="0"/>
              <a:t>Theorem</a:t>
            </a:r>
            <a:endParaRPr lang="en-US" dirty="0"/>
          </a:p>
          <a:p>
            <a:pPr marL="0" indent="0">
              <a:buNone/>
            </a:pPr>
            <a:r>
              <a:rPr lang="en-US" dirty="0" smtClean="0"/>
              <a:t>	Given a complex value </a:t>
            </a:r>
            <a:r>
              <a:rPr lang="en-US" i="1" dirty="0" smtClean="0"/>
              <a:t>z</a:t>
            </a:r>
            <a:r>
              <a:rPr lang="en-US" dirty="0" smtClean="0"/>
              <a:t>,                                           . </a:t>
            </a:r>
          </a:p>
          <a:p>
            <a:pPr marL="0" indent="0">
              <a:buNone/>
            </a:pPr>
            <a:endParaRPr lang="en-US" dirty="0"/>
          </a:p>
          <a:p>
            <a:pPr marL="0" indent="0">
              <a:buNone/>
            </a:pPr>
            <a:r>
              <a:rPr lang="en-US" dirty="0" smtClean="0"/>
              <a:t>Proof:</a:t>
            </a:r>
          </a:p>
          <a:p>
            <a:pPr marL="0" indent="0">
              <a:buNone/>
            </a:pPr>
            <a:r>
              <a:rPr lang="en-US" dirty="0"/>
              <a:t>	</a:t>
            </a:r>
            <a:r>
              <a:rPr lang="en-US" dirty="0" smtClean="0"/>
              <a:t>Left to the viewer.</a:t>
            </a:r>
            <a:endParaRPr lang="en-US" dirty="0"/>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993825413"/>
              </p:ext>
            </p:extLst>
          </p:nvPr>
        </p:nvGraphicFramePr>
        <p:xfrm>
          <a:off x="4348163" y="1979613"/>
          <a:ext cx="2722562" cy="542925"/>
        </p:xfrm>
        <a:graphic>
          <a:graphicData uri="http://schemas.openxmlformats.org/presentationml/2006/ole">
            <mc:AlternateContent xmlns:mc="http://schemas.openxmlformats.org/markup-compatibility/2006">
              <mc:Choice xmlns:v="urn:schemas-microsoft-com:vml" Requires="v">
                <p:oleObj spid="_x0000_s37894" name="Equation" r:id="rId6" imgW="1269720" imgH="253800" progId="Equation.DSMT4">
                  <p:embed/>
                </p:oleObj>
              </mc:Choice>
              <mc:Fallback>
                <p:oleObj name="Equation" r:id="rId6" imgW="1269720" imgH="253800" progId="Equation.DSMT4">
                  <p:embed/>
                  <p:pic>
                    <p:nvPicPr>
                      <p:cNvPr id="0" name=""/>
                      <p:cNvPicPr>
                        <a:picLocks noChangeAspect="1" noChangeArrowheads="1"/>
                      </p:cNvPicPr>
                      <p:nvPr/>
                    </p:nvPicPr>
                    <p:blipFill>
                      <a:blip r:embed="rId7"/>
                      <a:srcRect/>
                      <a:stretch>
                        <a:fillRect/>
                      </a:stretch>
                    </p:blipFill>
                    <p:spPr bwMode="auto">
                      <a:xfrm>
                        <a:off x="4348163" y="1979613"/>
                        <a:ext cx="27225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97559492"/>
      </p:ext>
    </p:extLst>
  </p:cSld>
  <p:clrMapOvr>
    <a:masterClrMapping/>
  </p:clrMapOvr>
  <mc:AlternateContent xmlns:mc="http://schemas.openxmlformats.org/markup-compatibility/2006">
    <mc:Choice xmlns:p14="http://schemas.microsoft.com/office/powerpoint/2010/main" Requires="p14">
      <p:transition spd="slow" p14:dur="2000" advTm="21131"/>
    </mc:Choice>
    <mc:Fallback>
      <p:transition spd="slow" advTm="2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Triangle inequality for real numbers</a:t>
            </a:r>
            <a:endParaRPr lang="en-CA" dirty="0"/>
          </a:p>
        </p:txBody>
      </p:sp>
      <p:sp>
        <p:nvSpPr>
          <p:cNvPr id="3" name="Content Placeholder 2"/>
          <p:cNvSpPr>
            <a:spLocks noGrp="1"/>
          </p:cNvSpPr>
          <p:nvPr>
            <p:ph idx="1"/>
          </p:nvPr>
        </p:nvSpPr>
        <p:spPr/>
        <p:txBody>
          <a:bodyPr/>
          <a:lstStyle/>
          <a:p>
            <a:r>
              <a:rPr lang="en-US" dirty="0" smtClean="0"/>
              <a:t>Suppose I told you that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dirty="0">
                <a:latin typeface="Times New Roman" panose="02020603050405020304" pitchFamily="18" charset="0"/>
              </a:rPr>
              <a:t>≤</a:t>
            </a:r>
            <a:r>
              <a:rPr lang="en-US" dirty="0" smtClean="0">
                <a:latin typeface="Times New Roman" panose="02020603050405020304" pitchFamily="18" charset="0"/>
              </a:rPr>
              <a:t> 10</a:t>
            </a:r>
            <a:r>
              <a:rPr lang="en-US" dirty="0" smtClean="0"/>
              <a:t> and </a:t>
            </a:r>
            <a:r>
              <a:rPr lang="en-US" dirty="0" smtClean="0">
                <a:latin typeface="Times New Roman" panose="02020603050405020304" pitchFamily="18" charset="0"/>
              </a:rPr>
              <a:t>|</a:t>
            </a:r>
            <a:r>
              <a:rPr lang="en-US" i="1" dirty="0" smtClean="0">
                <a:latin typeface="Times New Roman" panose="02020603050405020304" pitchFamily="18" charset="0"/>
              </a:rPr>
              <a:t>y</a:t>
            </a:r>
            <a:r>
              <a:rPr lang="en-US" dirty="0" smtClean="0">
                <a:latin typeface="Times New Roman" panose="02020603050405020304" pitchFamily="18" charset="0"/>
              </a:rPr>
              <a:t>| ≤ 10</a:t>
            </a:r>
            <a:r>
              <a:rPr lang="en-US" dirty="0" smtClean="0"/>
              <a:t>, but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y</a:t>
            </a:r>
            <a:r>
              <a:rPr lang="en-US" dirty="0" smtClean="0">
                <a:latin typeface="Times New Roman" panose="02020603050405020304" pitchFamily="18" charset="0"/>
              </a:rPr>
              <a:t>| = 1368?</a:t>
            </a:r>
            <a:r>
              <a:rPr lang="en-US" dirty="0" smtClean="0"/>
              <a:t> </a:t>
            </a:r>
            <a:endParaRPr lang="en-US" dirty="0">
              <a:solidFill>
                <a:prstClr val="white"/>
              </a:solidFill>
              <a:latin typeface="Times New Roman" panose="02020603050405020304" pitchFamily="18" charset="0"/>
            </a:endParaRPr>
          </a:p>
          <a:p>
            <a:r>
              <a:rPr lang="en-US" dirty="0" smtClean="0"/>
              <a:t>What if </a:t>
            </a:r>
            <a:r>
              <a:rPr lang="en-US" dirty="0" smtClean="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10</a:t>
            </a:r>
            <a:r>
              <a:rPr lang="en-US" dirty="0"/>
              <a:t> and </a:t>
            </a:r>
            <a:r>
              <a:rPr lang="en-US" dirty="0">
                <a:latin typeface="Times New Roman" panose="02020603050405020304" pitchFamily="18" charset="0"/>
              </a:rPr>
              <a:t>|</a:t>
            </a:r>
            <a:r>
              <a:rPr lang="en-US" i="1" dirty="0">
                <a:latin typeface="Times New Roman" panose="02020603050405020304" pitchFamily="18" charset="0"/>
              </a:rPr>
              <a:t>y</a:t>
            </a:r>
            <a:r>
              <a:rPr lang="en-US" dirty="0">
                <a:latin typeface="Times New Roman" panose="02020603050405020304" pitchFamily="18" charset="0"/>
              </a:rPr>
              <a:t>| ≤ 10</a:t>
            </a:r>
            <a:r>
              <a:rPr lang="en-US" dirty="0"/>
              <a:t>, but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 = </a:t>
            </a:r>
            <a:r>
              <a:rPr lang="en-US" dirty="0" smtClean="0">
                <a:latin typeface="Times New Roman" panose="02020603050405020304" pitchFamily="18" charset="0"/>
              </a:rPr>
              <a:t>20.1</a:t>
            </a:r>
            <a:r>
              <a:rPr lang="en-US" dirty="0" smtClean="0"/>
              <a:t>? </a:t>
            </a:r>
          </a:p>
          <a:p>
            <a:r>
              <a:rPr lang="en-US" dirty="0" smtClean="0">
                <a:solidFill>
                  <a:prstClr val="white"/>
                </a:solidFill>
              </a:rPr>
              <a:t>In a sense, you already understand that:</a:t>
            </a:r>
          </a:p>
          <a:p>
            <a:pPr marL="0" indent="0">
              <a:buNone/>
            </a:pPr>
            <a:r>
              <a:rPr lang="en-US" dirty="0" smtClean="0">
                <a:solidFill>
                  <a:prstClr val="white"/>
                </a:solidFill>
              </a:rPr>
              <a:t>Theorem</a:t>
            </a:r>
          </a:p>
          <a:p>
            <a:pPr marL="0" indent="0">
              <a:buNone/>
            </a:pPr>
            <a:r>
              <a:rPr lang="en-US" dirty="0">
                <a:solidFill>
                  <a:prstClr val="white"/>
                </a:solidFill>
              </a:rPr>
              <a:t>	</a:t>
            </a:r>
            <a:r>
              <a:rPr lang="en-US" dirty="0" smtClean="0">
                <a:solidFill>
                  <a:prstClr val="white"/>
                </a:solidFill>
              </a:rPr>
              <a:t>Given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 </a:t>
            </a:r>
            <a:r>
              <a:rPr lang="en-US" dirty="0" smtClean="0">
                <a:solidFill>
                  <a:prstClr val="white"/>
                </a:solidFill>
              </a:rPr>
              <a:t>and</a:t>
            </a:r>
            <a:r>
              <a:rPr lang="en-US" i="1" dirty="0">
                <a:solidFill>
                  <a:prstClr val="white"/>
                </a:solidFill>
              </a:rPr>
              <a:t> </a:t>
            </a:r>
            <a:r>
              <a:rPr lang="en-US" i="1" dirty="0" smtClean="0">
                <a:solidFill>
                  <a:prstClr val="white"/>
                </a:solidFill>
                <a:latin typeface="Times New Roman" panose="02020603050405020304" pitchFamily="18" charset="0"/>
              </a:rPr>
              <a:t>y </a:t>
            </a:r>
            <a:r>
              <a:rPr lang="en-US" dirty="0" smtClean="0">
                <a:solidFill>
                  <a:prstClr val="white"/>
                </a:solidFill>
              </a:rPr>
              <a:t>real, then</a:t>
            </a:r>
            <a:r>
              <a:rPr lang="en-US" dirty="0" smtClean="0">
                <a:solidFill>
                  <a:prstClr val="white"/>
                </a:solidFill>
                <a:latin typeface="Times New Roman" panose="02020603050405020304" pitchFamily="18" charset="0"/>
              </a:rPr>
              <a:t>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 + </a:t>
            </a:r>
            <a:r>
              <a:rPr lang="en-US" i="1" dirty="0" smtClean="0">
                <a:solidFill>
                  <a:prstClr val="white"/>
                </a:solidFill>
                <a:latin typeface="Times New Roman" panose="02020603050405020304" pitchFamily="18" charset="0"/>
              </a:rPr>
              <a:t>y</a:t>
            </a:r>
            <a:r>
              <a:rPr lang="en-US" dirty="0" smtClean="0">
                <a:solidFill>
                  <a:prstClr val="white"/>
                </a:solidFill>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y</a:t>
            </a:r>
            <a:r>
              <a:rPr lang="en-US" dirty="0" smtClean="0">
                <a:latin typeface="Times New Roman" panose="02020603050405020304" pitchFamily="18" charset="0"/>
              </a:rPr>
              <a:t>|.</a:t>
            </a:r>
          </a:p>
          <a:p>
            <a:pPr marL="0" indent="0">
              <a:buNone/>
            </a:pPr>
            <a:r>
              <a:rPr lang="en-US" dirty="0" smtClean="0">
                <a:solidFill>
                  <a:prstClr val="white"/>
                </a:solidFill>
              </a:rPr>
              <a:t>Proof:</a:t>
            </a:r>
          </a:p>
          <a:p>
            <a:pPr marL="0" indent="0">
              <a:buNone/>
            </a:pPr>
            <a:endParaRPr lang="en-US" dirty="0">
              <a:solidFill>
                <a:prstClr val="white"/>
              </a:solidFill>
            </a:endParaRPr>
          </a:p>
          <a:p>
            <a:pPr marL="0" indent="0">
              <a:buNone/>
            </a:pPr>
            <a:endParaRPr lang="en-US" dirty="0" smtClean="0">
              <a:solidFill>
                <a:prstClr val="white"/>
              </a:solidFill>
            </a:endParaRPr>
          </a:p>
          <a:p>
            <a:pPr marL="0" indent="0">
              <a:buNone/>
            </a:pPr>
            <a:endParaRPr lang="en-US" dirty="0">
              <a:solidFill>
                <a:prstClr val="white"/>
              </a:solidFill>
            </a:endParaRPr>
          </a:p>
          <a:p>
            <a:pPr marL="0" indent="0">
              <a:buNone/>
            </a:pPr>
            <a:endParaRPr lang="en-US" dirty="0" smtClean="0">
              <a:solidFill>
                <a:prstClr val="white"/>
              </a:solidFill>
            </a:endParaRPr>
          </a:p>
          <a:p>
            <a:pPr marL="0" indent="0">
              <a:buNone/>
            </a:pPr>
            <a:r>
              <a:rPr lang="en-US" dirty="0">
                <a:solidFill>
                  <a:prstClr val="white"/>
                </a:solidFill>
              </a:rPr>
              <a:t>	</a:t>
            </a:r>
            <a:r>
              <a:rPr lang="en-US" dirty="0" smtClean="0">
                <a:solidFill>
                  <a:prstClr val="white"/>
                </a:solidFill>
              </a:rPr>
              <a:t>Therefore</a:t>
            </a:r>
          </a:p>
          <a:p>
            <a:pPr marL="0" indent="0">
              <a:buNone/>
            </a:pPr>
            <a:endParaRPr lang="en-US" sz="600" dirty="0" smtClean="0">
              <a:solidFill>
                <a:prstClr val="white"/>
              </a:solidFill>
            </a:endParaRPr>
          </a:p>
          <a:p>
            <a:pPr marL="0" indent="0">
              <a:buNone/>
            </a:pPr>
            <a:r>
              <a:rPr lang="en-US" dirty="0" smtClean="0">
                <a:solidFill>
                  <a:prstClr val="white"/>
                </a:solidFill>
              </a:rPr>
              <a:t>	Thus,                                . </a:t>
            </a:r>
            <a:r>
              <a:rPr lang="en-US" dirty="0" smtClean="0"/>
              <a:t>▮</a:t>
            </a:r>
            <a:endParaRPr lang="en-US" dirty="0" smtClean="0">
              <a:solidFill>
                <a:prstClr val="white"/>
              </a:solidFill>
            </a:endParaRPr>
          </a:p>
        </p:txBody>
      </p:sp>
      <p:sp>
        <p:nvSpPr>
          <p:cNvPr id="5" name="Footer Placeholder 4"/>
          <p:cNvSpPr>
            <a:spLocks noGrp="1"/>
          </p:cNvSpPr>
          <p:nvPr>
            <p:ph type="ftr" sz="quarter" idx="11"/>
          </p:nvPr>
        </p:nvSpPr>
        <p:spPr/>
        <p:txBody>
          <a:bodyPr/>
          <a:lstStyle/>
          <a:p>
            <a:r>
              <a:rPr lang="en-CA" smtClean="0"/>
              <a:t>Switching between representations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1901557439"/>
              </p:ext>
            </p:extLst>
          </p:nvPr>
        </p:nvGraphicFramePr>
        <p:xfrm>
          <a:off x="2744216" y="3577213"/>
          <a:ext cx="1031875" cy="544512"/>
        </p:xfrm>
        <a:graphic>
          <a:graphicData uri="http://schemas.openxmlformats.org/presentationml/2006/ole">
            <mc:AlternateContent xmlns:mc="http://schemas.openxmlformats.org/markup-compatibility/2006">
              <mc:Choice xmlns:v="urn:schemas-microsoft-com:vml" Requires="v">
                <p:oleObj spid="_x0000_s29869" name="Equation" r:id="rId6" imgW="482400" imgH="253800" progId="Equation.DSMT4">
                  <p:embed/>
                </p:oleObj>
              </mc:Choice>
              <mc:Fallback>
                <p:oleObj name="Equation" r:id="rId6" imgW="482400" imgH="253800" progId="Equation.DSMT4">
                  <p:embed/>
                  <p:pic>
                    <p:nvPicPr>
                      <p:cNvPr id="0" name="Object 13"/>
                      <p:cNvPicPr>
                        <a:picLocks noChangeAspect="1" noChangeArrowheads="1"/>
                      </p:cNvPicPr>
                      <p:nvPr/>
                    </p:nvPicPr>
                    <p:blipFill>
                      <a:blip r:embed="rId7"/>
                      <a:srcRect/>
                      <a:stretch>
                        <a:fillRect/>
                      </a:stretch>
                    </p:blipFill>
                    <p:spPr bwMode="auto">
                      <a:xfrm>
                        <a:off x="2744216" y="3577213"/>
                        <a:ext cx="10318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271724781"/>
              </p:ext>
            </p:extLst>
          </p:nvPr>
        </p:nvGraphicFramePr>
        <p:xfrm>
          <a:off x="3834684" y="3634507"/>
          <a:ext cx="1900237" cy="463550"/>
        </p:xfrm>
        <a:graphic>
          <a:graphicData uri="http://schemas.openxmlformats.org/presentationml/2006/ole">
            <mc:AlternateContent xmlns:mc="http://schemas.openxmlformats.org/markup-compatibility/2006">
              <mc:Choice xmlns:v="urn:schemas-microsoft-com:vml" Requires="v">
                <p:oleObj spid="_x0000_s29870" name="Equation" r:id="rId8" imgW="888840" imgH="215640" progId="Equation.DSMT4">
                  <p:embed/>
                </p:oleObj>
              </mc:Choice>
              <mc:Fallback>
                <p:oleObj name="Equation" r:id="rId8" imgW="888840" imgH="215640" progId="Equation.DSMT4">
                  <p:embed/>
                  <p:pic>
                    <p:nvPicPr>
                      <p:cNvPr id="0" name=""/>
                      <p:cNvPicPr>
                        <a:picLocks noChangeAspect="1" noChangeArrowheads="1"/>
                      </p:cNvPicPr>
                      <p:nvPr/>
                    </p:nvPicPr>
                    <p:blipFill>
                      <a:blip r:embed="rId9"/>
                      <a:srcRect/>
                      <a:stretch>
                        <a:fillRect/>
                      </a:stretch>
                    </p:blipFill>
                    <p:spPr bwMode="auto">
                      <a:xfrm>
                        <a:off x="3834684" y="3634507"/>
                        <a:ext cx="19002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162264679"/>
              </p:ext>
            </p:extLst>
          </p:nvPr>
        </p:nvGraphicFramePr>
        <p:xfrm>
          <a:off x="3823855" y="3995156"/>
          <a:ext cx="2171700" cy="544512"/>
        </p:xfrm>
        <a:graphic>
          <a:graphicData uri="http://schemas.openxmlformats.org/presentationml/2006/ole">
            <mc:AlternateContent xmlns:mc="http://schemas.openxmlformats.org/markup-compatibility/2006">
              <mc:Choice xmlns:v="urn:schemas-microsoft-com:vml" Requires="v">
                <p:oleObj spid="_x0000_s29871" name="Equation" r:id="rId10" imgW="1015920" imgH="253800" progId="Equation.DSMT4">
                  <p:embed/>
                </p:oleObj>
              </mc:Choice>
              <mc:Fallback>
                <p:oleObj name="Equation" r:id="rId10" imgW="1015920" imgH="253800" progId="Equation.DSMT4">
                  <p:embed/>
                  <p:pic>
                    <p:nvPicPr>
                      <p:cNvPr id="0" name=""/>
                      <p:cNvPicPr>
                        <a:picLocks noChangeAspect="1" noChangeArrowheads="1"/>
                      </p:cNvPicPr>
                      <p:nvPr/>
                    </p:nvPicPr>
                    <p:blipFill>
                      <a:blip r:embed="rId11"/>
                      <a:srcRect/>
                      <a:stretch>
                        <a:fillRect/>
                      </a:stretch>
                    </p:blipFill>
                    <p:spPr bwMode="auto">
                      <a:xfrm>
                        <a:off x="3823855" y="3995156"/>
                        <a:ext cx="21717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026375829"/>
              </p:ext>
            </p:extLst>
          </p:nvPr>
        </p:nvGraphicFramePr>
        <p:xfrm>
          <a:off x="3808563" y="4439658"/>
          <a:ext cx="2389188" cy="544512"/>
        </p:xfrm>
        <a:graphic>
          <a:graphicData uri="http://schemas.openxmlformats.org/presentationml/2006/ole">
            <mc:AlternateContent xmlns:mc="http://schemas.openxmlformats.org/markup-compatibility/2006">
              <mc:Choice xmlns:v="urn:schemas-microsoft-com:vml" Requires="v">
                <p:oleObj spid="_x0000_s29872" name="Equation" r:id="rId12" imgW="1117440" imgH="253800" progId="Equation.DSMT4">
                  <p:embed/>
                </p:oleObj>
              </mc:Choice>
              <mc:Fallback>
                <p:oleObj name="Equation" r:id="rId12" imgW="1117440" imgH="253800" progId="Equation.DSMT4">
                  <p:embed/>
                  <p:pic>
                    <p:nvPicPr>
                      <p:cNvPr id="0" name=""/>
                      <p:cNvPicPr>
                        <a:picLocks noChangeAspect="1" noChangeArrowheads="1"/>
                      </p:cNvPicPr>
                      <p:nvPr/>
                    </p:nvPicPr>
                    <p:blipFill>
                      <a:blip r:embed="rId13"/>
                      <a:srcRect/>
                      <a:stretch>
                        <a:fillRect/>
                      </a:stretch>
                    </p:blipFill>
                    <p:spPr bwMode="auto">
                      <a:xfrm>
                        <a:off x="3808563" y="4439658"/>
                        <a:ext cx="2389188"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162588294"/>
              </p:ext>
            </p:extLst>
          </p:nvPr>
        </p:nvGraphicFramePr>
        <p:xfrm>
          <a:off x="3816516" y="4856449"/>
          <a:ext cx="1466850" cy="598487"/>
        </p:xfrm>
        <a:graphic>
          <a:graphicData uri="http://schemas.openxmlformats.org/presentationml/2006/ole">
            <mc:AlternateContent xmlns:mc="http://schemas.openxmlformats.org/markup-compatibility/2006">
              <mc:Choice xmlns:v="urn:schemas-microsoft-com:vml" Requires="v">
                <p:oleObj spid="_x0000_s29873" name="Equation" r:id="rId14" imgW="685800" imgH="279360" progId="Equation.DSMT4">
                  <p:embed/>
                </p:oleObj>
              </mc:Choice>
              <mc:Fallback>
                <p:oleObj name="Equation" r:id="rId14" imgW="685800" imgH="279360" progId="Equation.DSMT4">
                  <p:embed/>
                  <p:pic>
                    <p:nvPicPr>
                      <p:cNvPr id="0" name=""/>
                      <p:cNvPicPr>
                        <a:picLocks noChangeAspect="1" noChangeArrowheads="1"/>
                      </p:cNvPicPr>
                      <p:nvPr/>
                    </p:nvPicPr>
                    <p:blipFill>
                      <a:blip r:embed="rId15"/>
                      <a:srcRect/>
                      <a:stretch>
                        <a:fillRect/>
                      </a:stretch>
                    </p:blipFill>
                    <p:spPr bwMode="auto">
                      <a:xfrm>
                        <a:off x="3816516" y="4856449"/>
                        <a:ext cx="14668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66962768"/>
              </p:ext>
            </p:extLst>
          </p:nvPr>
        </p:nvGraphicFramePr>
        <p:xfrm>
          <a:off x="2683679" y="5469513"/>
          <a:ext cx="2959101" cy="681037"/>
        </p:xfrm>
        <a:graphic>
          <a:graphicData uri="http://schemas.openxmlformats.org/presentationml/2006/ole">
            <mc:AlternateContent xmlns:mc="http://schemas.openxmlformats.org/markup-compatibility/2006">
              <mc:Choice xmlns:v="urn:schemas-microsoft-com:vml" Requires="v">
                <p:oleObj spid="_x0000_s29874" name="Equation" r:id="rId16" imgW="1384200" imgH="317160" progId="Equation.DSMT4">
                  <p:embed/>
                </p:oleObj>
              </mc:Choice>
              <mc:Fallback>
                <p:oleObj name="Equation" r:id="rId16" imgW="1384200" imgH="317160" progId="Equation.DSMT4">
                  <p:embed/>
                  <p:pic>
                    <p:nvPicPr>
                      <p:cNvPr id="0" name=""/>
                      <p:cNvPicPr>
                        <a:picLocks noChangeAspect="1" noChangeArrowheads="1"/>
                      </p:cNvPicPr>
                      <p:nvPr/>
                    </p:nvPicPr>
                    <p:blipFill>
                      <a:blip r:embed="rId17"/>
                      <a:srcRect/>
                      <a:stretch>
                        <a:fillRect/>
                      </a:stretch>
                    </p:blipFill>
                    <p:spPr bwMode="auto">
                      <a:xfrm>
                        <a:off x="2683679" y="5469513"/>
                        <a:ext cx="2959101"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01034550"/>
              </p:ext>
            </p:extLst>
          </p:nvPr>
        </p:nvGraphicFramePr>
        <p:xfrm>
          <a:off x="2155970" y="6106391"/>
          <a:ext cx="1900237" cy="490538"/>
        </p:xfrm>
        <a:graphic>
          <a:graphicData uri="http://schemas.openxmlformats.org/presentationml/2006/ole">
            <mc:AlternateContent xmlns:mc="http://schemas.openxmlformats.org/markup-compatibility/2006">
              <mc:Choice xmlns:v="urn:schemas-microsoft-com:vml" Requires="v">
                <p:oleObj spid="_x0000_s29875" name="Equation" r:id="rId18" imgW="888840" imgH="228600" progId="Equation.DSMT4">
                  <p:embed/>
                </p:oleObj>
              </mc:Choice>
              <mc:Fallback>
                <p:oleObj name="Equation" r:id="rId18" imgW="888840" imgH="228600" progId="Equation.DSMT4">
                  <p:embed/>
                  <p:pic>
                    <p:nvPicPr>
                      <p:cNvPr id="0" name=""/>
                      <p:cNvPicPr>
                        <a:picLocks noChangeAspect="1" noChangeArrowheads="1"/>
                      </p:cNvPicPr>
                      <p:nvPr/>
                    </p:nvPicPr>
                    <p:blipFill>
                      <a:blip r:embed="rId19"/>
                      <a:srcRect/>
                      <a:stretch>
                        <a:fillRect/>
                      </a:stretch>
                    </p:blipFill>
                    <p:spPr bwMode="auto">
                      <a:xfrm>
                        <a:off x="2155970" y="6106391"/>
                        <a:ext cx="19002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6183819" y="3664711"/>
            <a:ext cx="3012363" cy="400110"/>
          </a:xfrm>
          <a:prstGeom prst="rect">
            <a:avLst/>
          </a:prstGeom>
        </p:spPr>
        <p:txBody>
          <a:bodyPr wrap="none">
            <a:spAutoFit/>
          </a:bodyPr>
          <a:lstStyle/>
          <a:p>
            <a:r>
              <a:rPr lang="en-US" sz="2000" dirty="0" smtClean="0">
                <a:solidFill>
                  <a:prstClr val="white"/>
                </a:solidFill>
                <a:latin typeface="Cambria" panose="02040503050406030204" pitchFamily="18" charset="0"/>
                <a:ea typeface="Cambria" panose="02040503050406030204" pitchFamily="18" charset="0"/>
              </a:rPr>
              <a:t>But </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000" baseline="30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r>
              <a:rPr lang="en-US" sz="2000" baseline="30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r>
              <a:rPr lang="en-US" sz="2000" dirty="0" smtClean="0">
                <a:solidFill>
                  <a:prstClr val="white"/>
                </a:solidFill>
                <a:latin typeface="Cambria" panose="02040503050406030204" pitchFamily="18" charset="0"/>
                <a:ea typeface="Cambria" panose="02040503050406030204" pitchFamily="18" charset="0"/>
              </a:rPr>
              <a:t> and</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2</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xy</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xy</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endParaRPr lang="en-CA"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Rectangle 28"/>
          <p:cNvSpPr/>
          <p:nvPr/>
        </p:nvSpPr>
        <p:spPr>
          <a:xfrm>
            <a:off x="6180354" y="4076886"/>
            <a:ext cx="2853666" cy="400110"/>
          </a:xfrm>
          <a:prstGeom prst="rect">
            <a:avLst/>
          </a:prstGeom>
        </p:spPr>
        <p:txBody>
          <a:bodyPr wrap="none">
            <a:spAutoFit/>
          </a:bodyPr>
          <a:lstStyle/>
          <a:p>
            <a:r>
              <a:rPr lang="en-US" sz="2000" dirty="0" smtClean="0">
                <a:solidFill>
                  <a:prstClr val="white"/>
                </a:solidFill>
                <a:latin typeface="Cambria" panose="02040503050406030204" pitchFamily="18" charset="0"/>
                <a:ea typeface="Cambria" panose="02040503050406030204" pitchFamily="18" charset="0"/>
              </a:rPr>
              <a:t>But </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xy</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y</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y</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endParaRPr lang="en-CA"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29"/>
          <p:cNvSpPr/>
          <p:nvPr/>
        </p:nvSpPr>
        <p:spPr>
          <a:xfrm>
            <a:off x="5958680" y="5569715"/>
            <a:ext cx="1728358" cy="400110"/>
          </a:xfrm>
          <a:prstGeom prst="rect">
            <a:avLst/>
          </a:prstGeom>
        </p:spPr>
        <p:txBody>
          <a:bodyPr wrap="none">
            <a:spAutoFit/>
          </a:bodyPr>
          <a:lstStyle/>
          <a:p>
            <a:r>
              <a:rPr lang="en-US" sz="2000" dirty="0" smtClean="0">
                <a:solidFill>
                  <a:prstClr val="white"/>
                </a:solidFill>
                <a:latin typeface="Cambria" panose="02040503050406030204" pitchFamily="18" charset="0"/>
                <a:ea typeface="Cambria" panose="02040503050406030204" pitchFamily="18" charset="0"/>
              </a:rPr>
              <a:t>But </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y</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0</a:t>
            </a:r>
            <a:endParaRPr lang="en-CA" sz="20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07276526"/>
      </p:ext>
    </p:extLst>
  </p:cSld>
  <p:clrMapOvr>
    <a:masterClrMapping/>
  </p:clrMapOvr>
  <mc:AlternateContent xmlns:mc="http://schemas.openxmlformats.org/markup-compatibility/2006">
    <mc:Choice xmlns:p14="http://schemas.microsoft.com/office/powerpoint/2010/main" Requires="p14">
      <p:transition spd="slow" p14:dur="2000" advTm="239714"/>
    </mc:Choice>
    <mc:Fallback>
      <p:transition spd="slow" advTm="23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11"/>
                </p:tgtEl>
              </p:cMediaNode>
            </p:audio>
          </p:childTnLst>
        </p:cTn>
      </p:par>
    </p:tnLst>
    <p:bldLst>
      <p:bldP spid="7"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5.5|8.8|25.9|12.3"/>
</p:tagLst>
</file>

<file path=ppt/tags/tag2.xml><?xml version="1.0" encoding="utf-8"?>
<p:tagLst xmlns:a="http://schemas.openxmlformats.org/drawingml/2006/main" xmlns:r="http://schemas.openxmlformats.org/officeDocument/2006/relationships" xmlns:p="http://schemas.openxmlformats.org/presentationml/2006/main">
  <p:tag name="TIMING" val="|45.8|22.3"/>
</p:tagLst>
</file>

<file path=ppt/tags/tag3.xml><?xml version="1.0" encoding="utf-8"?>
<p:tagLst xmlns:a="http://schemas.openxmlformats.org/drawingml/2006/main" xmlns:r="http://schemas.openxmlformats.org/officeDocument/2006/relationships" xmlns:p="http://schemas.openxmlformats.org/presentationml/2006/main">
  <p:tag name="TIMING" val="|102.9"/>
</p:tagLst>
</file>

<file path=ppt/tags/tag4.xml><?xml version="1.0" encoding="utf-8"?>
<p:tagLst xmlns:a="http://schemas.openxmlformats.org/drawingml/2006/main" xmlns:r="http://schemas.openxmlformats.org/officeDocument/2006/relationships" xmlns:p="http://schemas.openxmlformats.org/presentationml/2006/main">
  <p:tag name="TIMING" val="|25.9|5.9|14.4"/>
</p:tagLst>
</file>

<file path=ppt/tags/tag5.xml><?xml version="1.0" encoding="utf-8"?>
<p:tagLst xmlns:a="http://schemas.openxmlformats.org/drawingml/2006/main" xmlns:r="http://schemas.openxmlformats.org/officeDocument/2006/relationships" xmlns:p="http://schemas.openxmlformats.org/presentationml/2006/main">
  <p:tag name="TIMING" val="|18.5|1.9|20.9|33.9|22.6"/>
</p:tagLst>
</file>

<file path=ppt/tags/tag6.xml><?xml version="1.0" encoding="utf-8"?>
<p:tagLst xmlns:a="http://schemas.openxmlformats.org/drawingml/2006/main" xmlns:r="http://schemas.openxmlformats.org/officeDocument/2006/relationships" xmlns:p="http://schemas.openxmlformats.org/presentationml/2006/main">
  <p:tag name="TIMING" val="|15.3"/>
</p:tagLst>
</file>

<file path=ppt/tags/tag7.xml><?xml version="1.0" encoding="utf-8"?>
<p:tagLst xmlns:a="http://schemas.openxmlformats.org/drawingml/2006/main" xmlns:r="http://schemas.openxmlformats.org/officeDocument/2006/relationships" xmlns:p="http://schemas.openxmlformats.org/presentationml/2006/main">
  <p:tag name="TIMING" val="|22.3|30.6|4.4|18.7|2.5|7.3|8.9|23|5.3|25.9|5.4|25.1|40.4|5.4"/>
</p:tagLst>
</file>

<file path=ppt/tags/tag8.xml><?xml version="1.0" encoding="utf-8"?>
<p:tagLst xmlns:a="http://schemas.openxmlformats.org/drawingml/2006/main" xmlns:r="http://schemas.openxmlformats.org/officeDocument/2006/relationships" xmlns:p="http://schemas.openxmlformats.org/presentationml/2006/main">
  <p:tag name="TIMING" val="|5.1"/>
</p:tagLst>
</file>

<file path=ppt/tags/tag9.xml><?xml version="1.0" encoding="utf-8"?>
<p:tagLst xmlns:a="http://schemas.openxmlformats.org/drawingml/2006/main" xmlns:r="http://schemas.openxmlformats.org/officeDocument/2006/relationships" xmlns:p="http://schemas.openxmlformats.org/presentationml/2006/main">
  <p:tag name="TIMING" val="|2.2|22|16|13.6|8.2|30.5|9.8|30.9|18.1|15.7|21.4|9.9|5.3|22.7|23.4|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9359</TotalTime>
  <Words>600</Words>
  <Application>Microsoft Office PowerPoint</Application>
  <PresentationFormat>On-screen Show (4:3)</PresentationFormat>
  <Paragraphs>143</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MathType 6.0 Equation</vt:lpstr>
      <vt:lpstr>1.6.10 Three inequalities</vt:lpstr>
      <vt:lpstr>Outline</vt:lpstr>
      <vt:lpstr>The absolute value of real number</vt:lpstr>
      <vt:lpstr>Monotonic increasing functions</vt:lpstr>
      <vt:lpstr>Monotonic increasing functions</vt:lpstr>
      <vt:lpstr>Monotonic increasing functions</vt:lpstr>
      <vt:lpstr>Rectangular to polar</vt:lpstr>
      <vt:lpstr>Rectangular to polar</vt:lpstr>
      <vt:lpstr>Triangle inequality for real numbers</vt:lpstr>
      <vt:lpstr>Triangle inequality for complex numbers</vt:lpstr>
      <vt:lpstr>Triangle inequality for complex numbers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120</cp:revision>
  <dcterms:created xsi:type="dcterms:W3CDTF">2020-04-30T19:27:29Z</dcterms:created>
  <dcterms:modified xsi:type="dcterms:W3CDTF">2020-09-15T17:46:55Z</dcterms:modified>
</cp:coreProperties>
</file>